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00" r:id="rId2"/>
  </p:sldMasterIdLst>
  <p:sldIdLst>
    <p:sldId id="256" r:id="rId3"/>
    <p:sldId id="257" r:id="rId4"/>
    <p:sldId id="258" r:id="rId5"/>
    <p:sldId id="259" r:id="rId6"/>
    <p:sldId id="261" r:id="rId7"/>
    <p:sldId id="262" r:id="rId8"/>
    <p:sldId id="264" r:id="rId9"/>
    <p:sldId id="268" r:id="rId10"/>
    <p:sldId id="265" r:id="rId11"/>
    <p:sldId id="266" r:id="rId12"/>
    <p:sldId id="267" r:id="rId13"/>
    <p:sldId id="269" r:id="rId14"/>
    <p:sldId id="270" r:id="rId15"/>
    <p:sldId id="271" r:id="rId16"/>
    <p:sldId id="273" r:id="rId17"/>
    <p:sldId id="272" r:id="rId18"/>
    <p:sldId id="285" r:id="rId19"/>
    <p:sldId id="286" r:id="rId20"/>
    <p:sldId id="274" r:id="rId21"/>
    <p:sldId id="276" r:id="rId22"/>
    <p:sldId id="283" r:id="rId23"/>
    <p:sldId id="287" r:id="rId24"/>
    <p:sldId id="277" r:id="rId25"/>
    <p:sldId id="282" r:id="rId26"/>
    <p:sldId id="281" r:id="rId27"/>
    <p:sldId id="279"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114" d="100"/>
          <a:sy n="114" d="100"/>
        </p:scale>
        <p:origin x="46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lstStyle>
            <a:lvl1pPr algn="ctr">
              <a:defRPr sz="72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2/19/2024</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3330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181197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2/19/2024</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490042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F8B8B-096E-8819-9A16-2B93168976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23CF634-4287-0E4D-2F14-F2867DFEFF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0E40BA5-8A78-EA47-718E-11625C235E91}"/>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5" name="Footer Placeholder 4">
            <a:extLst>
              <a:ext uri="{FF2B5EF4-FFF2-40B4-BE49-F238E27FC236}">
                <a16:creationId xmlns:a16="http://schemas.microsoft.com/office/drawing/2014/main" id="{7078A6DE-AC02-2516-8588-BD162419AAD0}"/>
              </a:ext>
            </a:extLst>
          </p:cNvPr>
          <p:cNvSpPr>
            <a:spLocks noGrp="1"/>
          </p:cNvSpPr>
          <p:nvPr>
            <p:ph type="ftr" sz="quarter" idx="11"/>
          </p:nvPr>
        </p:nvSpPr>
        <p:spPr/>
        <p:txBody>
          <a:bodyPr/>
          <a:lstStyle/>
          <a:p>
            <a:endParaRPr lang="en-US" dirty="0">
              <a:solidFill>
                <a:schemeClr val="bg1"/>
              </a:solidFill>
            </a:endParaRPr>
          </a:p>
        </p:txBody>
      </p:sp>
      <p:sp>
        <p:nvSpPr>
          <p:cNvPr id="6" name="Slide Number Placeholder 5">
            <a:extLst>
              <a:ext uri="{FF2B5EF4-FFF2-40B4-BE49-F238E27FC236}">
                <a16:creationId xmlns:a16="http://schemas.microsoft.com/office/drawing/2014/main" id="{20AB3515-A245-B85B-3B5D-373399FFC17E}"/>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3282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1E9FB-AFE3-4EB5-42DC-38DE3A12D24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CBC7CF4-FBD6-C488-D17A-E052AD66FC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59C1A3-4DCE-439C-70E0-FAE8EB546C9A}"/>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5" name="Footer Placeholder 4">
            <a:extLst>
              <a:ext uri="{FF2B5EF4-FFF2-40B4-BE49-F238E27FC236}">
                <a16:creationId xmlns:a16="http://schemas.microsoft.com/office/drawing/2014/main" id="{BBDB52BC-D42A-F12A-C2EA-244D81D7B6AA}"/>
              </a:ext>
            </a:extLst>
          </p:cNvPr>
          <p:cNvSpPr>
            <a:spLocks noGrp="1"/>
          </p:cNvSpPr>
          <p:nvPr>
            <p:ph type="ftr" sz="quarter" idx="11"/>
          </p:nvPr>
        </p:nvSpPr>
        <p:spPr/>
        <p:txBody>
          <a:bodyPr/>
          <a:lstStyle/>
          <a:p>
            <a:endParaRPr lang="en-US" dirty="0">
              <a:solidFill>
                <a:schemeClr val="tx1"/>
              </a:solidFill>
            </a:endParaRPr>
          </a:p>
        </p:txBody>
      </p:sp>
      <p:sp>
        <p:nvSpPr>
          <p:cNvPr id="6" name="Slide Number Placeholder 5">
            <a:extLst>
              <a:ext uri="{FF2B5EF4-FFF2-40B4-BE49-F238E27FC236}">
                <a16:creationId xmlns:a16="http://schemas.microsoft.com/office/drawing/2014/main" id="{D44AC5D9-F868-2F9E-138B-66F28E95F2D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23704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06F6-2496-5F52-336B-277647A2A2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88906A6-21B6-D391-1C44-9989FE629A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E7A880-CDFD-2ABF-CB16-FD4A22DCFD0C}"/>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5" name="Footer Placeholder 4">
            <a:extLst>
              <a:ext uri="{FF2B5EF4-FFF2-40B4-BE49-F238E27FC236}">
                <a16:creationId xmlns:a16="http://schemas.microsoft.com/office/drawing/2014/main" id="{80F74AD3-9017-4459-B6DF-54F6D4AA1F49}"/>
              </a:ext>
            </a:extLst>
          </p:cNvPr>
          <p:cNvSpPr>
            <a:spLocks noGrp="1"/>
          </p:cNvSpPr>
          <p:nvPr>
            <p:ph type="ftr" sz="quarter" idx="11"/>
          </p:nvPr>
        </p:nvSpPr>
        <p:spPr/>
        <p:txBody>
          <a:bodyPr/>
          <a:lstStyle/>
          <a:p>
            <a:endParaRPr lang="en-US" dirty="0">
              <a:solidFill>
                <a:schemeClr val="tx1"/>
              </a:solidFill>
            </a:endParaRPr>
          </a:p>
        </p:txBody>
      </p:sp>
      <p:sp>
        <p:nvSpPr>
          <p:cNvPr id="6" name="Slide Number Placeholder 5">
            <a:extLst>
              <a:ext uri="{FF2B5EF4-FFF2-40B4-BE49-F238E27FC236}">
                <a16:creationId xmlns:a16="http://schemas.microsoft.com/office/drawing/2014/main" id="{A33A3691-3F19-BE50-F5E9-25D53AD47C3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49369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7C80-F53C-1883-D50E-9964ED80F28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C9548C8-9A6A-4C3C-BE6E-7EAA640EAB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E275F8C-8A1F-9DDC-B51E-8D4A12DE30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0AA6BC0A-1494-D485-7581-5E1016E88EDC}"/>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6" name="Footer Placeholder 5">
            <a:extLst>
              <a:ext uri="{FF2B5EF4-FFF2-40B4-BE49-F238E27FC236}">
                <a16:creationId xmlns:a16="http://schemas.microsoft.com/office/drawing/2014/main" id="{7E91AF94-74E8-EB59-962A-E752E53D544D}"/>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3B5EC040-6F9D-65E8-92C2-95E3F3854DA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65886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F4EF-3F90-B47B-23A1-6E7FF37FD7C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AE98493-E8F2-9655-B0D5-62F679955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ECC288-7B58-BA34-2E8C-28CAE84F8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421C901-A643-8E48-3D29-EA9E192D1B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D3934E-718F-CAA0-D5AA-38C9B3CA7F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6A1E5F0-AA59-625E-E673-39E3BA958F45}"/>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8" name="Footer Placeholder 7">
            <a:extLst>
              <a:ext uri="{FF2B5EF4-FFF2-40B4-BE49-F238E27FC236}">
                <a16:creationId xmlns:a16="http://schemas.microsoft.com/office/drawing/2014/main" id="{0233B2A9-92B1-B0FD-D482-F55CD6A440C8}"/>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48221E5D-EAAF-3CB6-5531-C8EFB24A28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839521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F7AB-6BA6-C527-E898-96F56AB41C4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FC178FC8-18A5-8A86-7F18-1C7CFB7F5CC3}"/>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4" name="Footer Placeholder 3">
            <a:extLst>
              <a:ext uri="{FF2B5EF4-FFF2-40B4-BE49-F238E27FC236}">
                <a16:creationId xmlns:a16="http://schemas.microsoft.com/office/drawing/2014/main" id="{ACE97305-44E9-8453-FFFB-AFE2D22119D3}"/>
              </a:ext>
            </a:extLst>
          </p:cNvPr>
          <p:cNvSpPr>
            <a:spLocks noGrp="1"/>
          </p:cNvSpPr>
          <p:nvPr>
            <p:ph type="ftr" sz="quarter" idx="11"/>
          </p:nvPr>
        </p:nvSpPr>
        <p:spPr/>
        <p:txBody>
          <a:bodyPr/>
          <a:lstStyle/>
          <a:p>
            <a:endParaRPr lang="en-US" dirty="0">
              <a:solidFill>
                <a:schemeClr val="tx1"/>
              </a:solidFill>
            </a:endParaRPr>
          </a:p>
        </p:txBody>
      </p:sp>
      <p:sp>
        <p:nvSpPr>
          <p:cNvPr id="5" name="Slide Number Placeholder 4">
            <a:extLst>
              <a:ext uri="{FF2B5EF4-FFF2-40B4-BE49-F238E27FC236}">
                <a16:creationId xmlns:a16="http://schemas.microsoft.com/office/drawing/2014/main" id="{E0B606E5-D1CF-FDCD-905E-6229D7AD1F9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45287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502FB-C245-E06B-5DAE-E57B72BE810D}"/>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3" name="Footer Placeholder 2">
            <a:extLst>
              <a:ext uri="{FF2B5EF4-FFF2-40B4-BE49-F238E27FC236}">
                <a16:creationId xmlns:a16="http://schemas.microsoft.com/office/drawing/2014/main" id="{0A1F0346-7636-7F07-F218-5B915FB8B39C}"/>
              </a:ext>
            </a:extLst>
          </p:cNvPr>
          <p:cNvSpPr>
            <a:spLocks noGrp="1"/>
          </p:cNvSpPr>
          <p:nvPr>
            <p:ph type="ftr" sz="quarter" idx="11"/>
          </p:nvPr>
        </p:nvSpPr>
        <p:spPr/>
        <p:txBody>
          <a:bodyPr/>
          <a:lstStyle/>
          <a:p>
            <a:endParaRPr lang="en-US" dirty="0">
              <a:solidFill>
                <a:schemeClr val="tx1"/>
              </a:solidFill>
            </a:endParaRPr>
          </a:p>
        </p:txBody>
      </p:sp>
      <p:sp>
        <p:nvSpPr>
          <p:cNvPr id="4" name="Slide Number Placeholder 3">
            <a:extLst>
              <a:ext uri="{FF2B5EF4-FFF2-40B4-BE49-F238E27FC236}">
                <a16:creationId xmlns:a16="http://schemas.microsoft.com/office/drawing/2014/main" id="{08332568-543D-7E6C-7452-38512F22FAE0}"/>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35549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39E4-9572-9FCB-8337-1CC7426E0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D7F2C04-1AB0-C7BF-C741-F0E41A4C1C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A95DDA3-2F5E-9DD6-4EE1-C44F6293C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CF7554-750A-66DD-AE45-4A9E5597614F}"/>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6" name="Footer Placeholder 5">
            <a:extLst>
              <a:ext uri="{FF2B5EF4-FFF2-40B4-BE49-F238E27FC236}">
                <a16:creationId xmlns:a16="http://schemas.microsoft.com/office/drawing/2014/main" id="{0D354363-690C-2242-4B50-FAA53701CD2F}"/>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E7AE63E9-C71E-C8A4-35DC-B635788AD25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71506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595929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9D9-0225-5981-EBAD-1E5B4158D1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7D56412-20B6-F2C4-196B-B7174081C3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6ACFADE-1AD8-B1C0-A0A2-F939567F36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BEB32-8410-BC15-2669-695376DCF841}"/>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6" name="Footer Placeholder 5">
            <a:extLst>
              <a:ext uri="{FF2B5EF4-FFF2-40B4-BE49-F238E27FC236}">
                <a16:creationId xmlns:a16="http://schemas.microsoft.com/office/drawing/2014/main" id="{430760DF-8165-08C1-D20E-1EC3823592E3}"/>
              </a:ext>
            </a:extLst>
          </p:cNvPr>
          <p:cNvSpPr>
            <a:spLocks noGrp="1"/>
          </p:cNvSpPr>
          <p:nvPr>
            <p:ph type="ftr" sz="quarter" idx="11"/>
          </p:nvPr>
        </p:nvSpPr>
        <p:spPr/>
        <p:txBody>
          <a:bodyPr/>
          <a:lstStyle/>
          <a:p>
            <a:endParaRPr lang="en-US" dirty="0">
              <a:effectLst>
                <a:outerShdw blurRad="50800" dist="38100" dir="2700000" algn="tl" rotWithShape="0">
                  <a:prstClr val="black">
                    <a:alpha val="43000"/>
                  </a:prstClr>
                </a:outerShdw>
              </a:effectLst>
            </a:endParaRPr>
          </a:p>
        </p:txBody>
      </p:sp>
      <p:sp>
        <p:nvSpPr>
          <p:cNvPr id="7" name="Slide Number Placeholder 6">
            <a:extLst>
              <a:ext uri="{FF2B5EF4-FFF2-40B4-BE49-F238E27FC236}">
                <a16:creationId xmlns:a16="http://schemas.microsoft.com/office/drawing/2014/main" id="{9B29B5A6-9A3A-79F9-B06D-7B8AC9ABBF2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890237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F83D-984E-BC69-FB96-A201BAC01FA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BC9A487-4175-47D9-6F72-D6848DE40F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8F0C676-493D-CC39-4113-113F03990FDC}"/>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5" name="Footer Placeholder 4">
            <a:extLst>
              <a:ext uri="{FF2B5EF4-FFF2-40B4-BE49-F238E27FC236}">
                <a16:creationId xmlns:a16="http://schemas.microsoft.com/office/drawing/2014/main" id="{A81B3E49-B797-1273-328A-ED425CCE691E}"/>
              </a:ext>
            </a:extLst>
          </p:cNvPr>
          <p:cNvSpPr>
            <a:spLocks noGrp="1"/>
          </p:cNvSpPr>
          <p:nvPr>
            <p:ph type="ftr" sz="quarter" idx="11"/>
          </p:nvPr>
        </p:nvSpPr>
        <p:spPr/>
        <p:txBody>
          <a:bodyPr/>
          <a:lstStyle/>
          <a:p>
            <a:endParaRPr lang="en-US" dirty="0">
              <a:solidFill>
                <a:schemeClr val="tx1"/>
              </a:solidFill>
            </a:endParaRPr>
          </a:p>
        </p:txBody>
      </p:sp>
      <p:sp>
        <p:nvSpPr>
          <p:cNvPr id="6" name="Slide Number Placeholder 5">
            <a:extLst>
              <a:ext uri="{FF2B5EF4-FFF2-40B4-BE49-F238E27FC236}">
                <a16:creationId xmlns:a16="http://schemas.microsoft.com/office/drawing/2014/main" id="{2B3A2AC0-C2B5-A22D-E344-62B51FD2755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161818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F06EA9-4353-21C6-147B-874274BBBE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562EAD4-481F-425E-35F6-0B1DAE29E4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8C4F2BE-584E-B071-F01F-AFDA4DA0CB0C}"/>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5" name="Footer Placeholder 4">
            <a:extLst>
              <a:ext uri="{FF2B5EF4-FFF2-40B4-BE49-F238E27FC236}">
                <a16:creationId xmlns:a16="http://schemas.microsoft.com/office/drawing/2014/main" id="{28D5F351-D4F7-3DBD-8431-BCCDEC23A6FF}"/>
              </a:ext>
            </a:extLst>
          </p:cNvPr>
          <p:cNvSpPr>
            <a:spLocks noGrp="1"/>
          </p:cNvSpPr>
          <p:nvPr>
            <p:ph type="ftr" sz="quarter" idx="11"/>
          </p:nvPr>
        </p:nvSpPr>
        <p:spPr/>
        <p:txBody>
          <a:bodyPr/>
          <a:lstStyle/>
          <a:p>
            <a:endParaRPr lang="en-US" dirty="0">
              <a:solidFill>
                <a:schemeClr val="tx1"/>
              </a:solidFill>
            </a:endParaRPr>
          </a:p>
        </p:txBody>
      </p:sp>
      <p:sp>
        <p:nvSpPr>
          <p:cNvPr id="6" name="Slide Number Placeholder 5">
            <a:extLst>
              <a:ext uri="{FF2B5EF4-FFF2-40B4-BE49-F238E27FC236}">
                <a16:creationId xmlns:a16="http://schemas.microsoft.com/office/drawing/2014/main" id="{0F0CF20D-B83B-298D-6AA4-1F87C562070A}"/>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24986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400930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42993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026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6071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2878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1304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2/19/2024</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7901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lIns="109728" tIns="109728" rIns="109728" bIns="91440" anchor="ctr"/>
          <a:lstStyle>
            <a:lvl1pPr algn="just">
              <a:defRPr sz="1200" spc="70" baseline="0">
                <a:solidFill>
                  <a:schemeClr val="tx1"/>
                </a:solidFill>
              </a:defRPr>
            </a:lvl1pPr>
          </a:lstStyle>
          <a:p>
            <a:pPr algn="r"/>
            <a:fld id="{A37D6D71-8B28-4ED6-B932-04B197003D23}" type="datetimeFigureOut">
              <a:rPr lang="en-US" smtClean="0"/>
              <a:pPr algn="r"/>
              <a:t>2/19/2024</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lIns="109728" tIns="109728" rIns="109728" bIns="91440" anchor="ctr"/>
          <a:lstStyle>
            <a:lvl1pPr algn="l">
              <a:defRPr sz="1100" cap="none" spc="7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lIns="109728" tIns="109728" rIns="109728" bIns="91440" anchor="ctr"/>
          <a:lstStyle>
            <a:lvl1pPr algn="r">
              <a:defRPr sz="1200" spc="7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8384982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00000"/>
        </a:lnSpc>
        <a:spcBef>
          <a:spcPct val="0"/>
        </a:spcBef>
        <a:buNone/>
        <a:defRPr sz="5400" b="1" kern="1200" cap="none" spc="120" baseline="0">
          <a:solidFill>
            <a:schemeClr val="bg1"/>
          </a:solidFill>
          <a:latin typeface="+mj-lt"/>
          <a:ea typeface="+mj-ea"/>
          <a:cs typeface="+mj-cs"/>
        </a:defRPr>
      </a:lvl1pPr>
    </p:titleStyle>
    <p:bodyStyle>
      <a:lvl1pPr marL="0" indent="0" algn="l" defTabSz="914400" rtl="0" eaLnBrk="1" latinLnBrk="0" hangingPunct="1">
        <a:lnSpc>
          <a:spcPct val="120000"/>
        </a:lnSpc>
        <a:spcBef>
          <a:spcPts val="700"/>
        </a:spcBef>
        <a:spcAft>
          <a:spcPts val="700"/>
        </a:spcAft>
        <a:buFont typeface="Arial" panose="020B0604020202020204" pitchFamily="34" charset="0"/>
        <a:buNone/>
        <a:defRPr sz="2600" kern="1200" spc="80" baseline="0">
          <a:solidFill>
            <a:schemeClr val="tx1"/>
          </a:solidFill>
          <a:latin typeface="+mn-lt"/>
          <a:ea typeface="+mn-ea"/>
          <a:cs typeface="+mn-cs"/>
        </a:defRPr>
      </a:lvl1pPr>
      <a:lvl2pPr marL="274320" indent="-274320" algn="l" defTabSz="914400" rtl="0" eaLnBrk="1" latinLnBrk="0" hangingPunct="1">
        <a:lnSpc>
          <a:spcPct val="120000"/>
        </a:lnSpc>
        <a:spcBef>
          <a:spcPts val="400"/>
        </a:spcBef>
        <a:spcAft>
          <a:spcPts val="400"/>
        </a:spcAft>
        <a:buClrTx/>
        <a:buFont typeface="Wingdings" panose="05000000000000000000" pitchFamily="2" charset="2"/>
        <a:buChar char="§"/>
        <a:defRPr sz="2300" kern="1200" spc="80" baseline="0">
          <a:solidFill>
            <a:schemeClr val="tx1"/>
          </a:solidFill>
          <a:latin typeface="+mn-lt"/>
          <a:ea typeface="+mn-ea"/>
          <a:cs typeface="+mn-cs"/>
        </a:defRPr>
      </a:lvl2pPr>
      <a:lvl3pPr marL="274320" indent="0" algn="l" defTabSz="914400" rtl="0" eaLnBrk="1" latinLnBrk="0" hangingPunct="1">
        <a:lnSpc>
          <a:spcPct val="120000"/>
        </a:lnSpc>
        <a:spcBef>
          <a:spcPts val="400"/>
        </a:spcBef>
        <a:spcAft>
          <a:spcPts val="400"/>
        </a:spcAft>
        <a:buFont typeface="Arial" panose="020B0604020202020204" pitchFamily="34" charset="0"/>
        <a:buNone/>
        <a:defRPr sz="1800" b="1" kern="1200" spc="80" baseline="0">
          <a:solidFill>
            <a:schemeClr val="tx1"/>
          </a:solidFill>
          <a:latin typeface="+mn-lt"/>
          <a:ea typeface="+mn-ea"/>
          <a:cs typeface="+mn-cs"/>
        </a:defRPr>
      </a:lvl3pPr>
      <a:lvl4pPr marL="594360" indent="-274320" algn="l" defTabSz="914400" rtl="0" eaLnBrk="1" latinLnBrk="0" hangingPunct="1">
        <a:lnSpc>
          <a:spcPct val="120000"/>
        </a:lnSpc>
        <a:spcBef>
          <a:spcPts val="400"/>
        </a:spcBef>
        <a:spcAft>
          <a:spcPts val="400"/>
        </a:spcAft>
        <a:buClrTx/>
        <a:buFont typeface="Wingdings" panose="05000000000000000000" pitchFamily="2" charset="2"/>
        <a:buChar char="§"/>
        <a:defRPr sz="1800" kern="1200" spc="80" baseline="0">
          <a:solidFill>
            <a:schemeClr val="tx1"/>
          </a:solidFill>
          <a:latin typeface="+mn-lt"/>
          <a:ea typeface="+mn-ea"/>
          <a:cs typeface="+mn-cs"/>
        </a:defRPr>
      </a:lvl4pPr>
      <a:lvl5pPr marL="594360" indent="0" algn="l" defTabSz="914400" rtl="0" eaLnBrk="1" latinLnBrk="0" hangingPunct="1">
        <a:lnSpc>
          <a:spcPct val="120000"/>
        </a:lnSpc>
        <a:spcBef>
          <a:spcPts val="400"/>
        </a:spcBef>
        <a:spcAft>
          <a:spcPts val="400"/>
        </a:spcAft>
        <a:buFont typeface="Arial" panose="020B0604020202020204" pitchFamily="34" charset="0"/>
        <a:buNone/>
        <a:defRPr sz="1800" b="1" kern="1200" spc="8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F945AC-3F79-E70A-8C72-1CE868F97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398CA6-3E65-9486-2830-12809E30DA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6A94D9-3035-8220-0612-52BA52B48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A37D6D71-8B28-4ED6-B932-04B197003D23}" type="datetimeFigureOut">
              <a:rPr lang="en-US" smtClean="0"/>
              <a:pPr algn="r"/>
              <a:t>2/19/2024</a:t>
            </a:fld>
            <a:endParaRPr lang="en-US" spc="50" dirty="0"/>
          </a:p>
        </p:txBody>
      </p:sp>
      <p:sp>
        <p:nvSpPr>
          <p:cNvPr id="5" name="Footer Placeholder 4">
            <a:extLst>
              <a:ext uri="{FF2B5EF4-FFF2-40B4-BE49-F238E27FC236}">
                <a16:creationId xmlns:a16="http://schemas.microsoft.com/office/drawing/2014/main" id="{A89FCFE8-00C5-579D-030C-1D09BEF07B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pc="50" dirty="0"/>
          </a:p>
        </p:txBody>
      </p:sp>
      <p:sp>
        <p:nvSpPr>
          <p:cNvPr id="6" name="Slide Number Placeholder 5">
            <a:extLst>
              <a:ext uri="{FF2B5EF4-FFF2-40B4-BE49-F238E27FC236}">
                <a16:creationId xmlns:a16="http://schemas.microsoft.com/office/drawing/2014/main" id="{7E551123-7483-B10D-0D5D-AD58B7FB23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7399849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www.stateoftheenvironment.des.qld.gov.a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820A1-B846-4A0C-8A03-2E3E520B1A1E}"/>
              </a:ext>
            </a:extLst>
          </p:cNvPr>
          <p:cNvSpPr>
            <a:spLocks noGrp="1"/>
          </p:cNvSpPr>
          <p:nvPr>
            <p:ph type="ctrTitle"/>
          </p:nvPr>
        </p:nvSpPr>
        <p:spPr>
          <a:xfrm>
            <a:off x="960438" y="639763"/>
            <a:ext cx="6021207" cy="3227387"/>
          </a:xfrm>
        </p:spPr>
        <p:txBody>
          <a:bodyPr anchor="b">
            <a:normAutofit/>
          </a:bodyPr>
          <a:lstStyle/>
          <a:p>
            <a:pPr algn="l"/>
            <a:r>
              <a:rPr lang="en-AU" dirty="0"/>
              <a:t>Digital Solutions</a:t>
            </a:r>
          </a:p>
        </p:txBody>
      </p:sp>
      <p:sp>
        <p:nvSpPr>
          <p:cNvPr id="11" name="Rectangle 10">
            <a:extLst>
              <a:ext uri="{FF2B5EF4-FFF2-40B4-BE49-F238E27FC236}">
                <a16:creationId xmlns:a16="http://schemas.microsoft.com/office/drawing/2014/main" id="{5C60DF7C-88F0-40A5-96EC-BABE7A4A3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7534655"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00E503D-7869-0D92-BC0F-ECDAECFE706A}"/>
              </a:ext>
            </a:extLst>
          </p:cNvPr>
          <p:cNvSpPr>
            <a:spLocks noGrp="1"/>
          </p:cNvSpPr>
          <p:nvPr>
            <p:ph type="subTitle" idx="1"/>
          </p:nvPr>
        </p:nvSpPr>
        <p:spPr>
          <a:xfrm>
            <a:off x="960438" y="4525963"/>
            <a:ext cx="6021207" cy="1509712"/>
          </a:xfrm>
        </p:spPr>
        <p:txBody>
          <a:bodyPr anchor="t">
            <a:normAutofit fontScale="92500" lnSpcReduction="10000"/>
          </a:bodyPr>
          <a:lstStyle/>
          <a:p>
            <a:pPr algn="l"/>
            <a:r>
              <a:rPr lang="en-AU" dirty="0"/>
              <a:t>IA1 – Technical Proposal</a:t>
            </a:r>
          </a:p>
          <a:p>
            <a:pPr algn="l"/>
            <a:r>
              <a:rPr lang="en-AU" dirty="0"/>
              <a:t>Riley Hampson</a:t>
            </a:r>
          </a:p>
        </p:txBody>
      </p:sp>
      <p:pic>
        <p:nvPicPr>
          <p:cNvPr id="4" name="Picture 3" descr="3D purple chromosome design">
            <a:extLst>
              <a:ext uri="{FF2B5EF4-FFF2-40B4-BE49-F238E27FC236}">
                <a16:creationId xmlns:a16="http://schemas.microsoft.com/office/drawing/2014/main" id="{26331620-6F37-DE46-C6FB-8A7D8B76DF63}"/>
              </a:ext>
            </a:extLst>
          </p:cNvPr>
          <p:cNvPicPr>
            <a:picLocks noChangeAspect="1"/>
          </p:cNvPicPr>
          <p:nvPr/>
        </p:nvPicPr>
        <p:blipFill rotWithShape="1">
          <a:blip r:embed="rId2"/>
          <a:srcRect l="15448" r="16641"/>
          <a:stretch/>
        </p:blipFill>
        <p:spPr>
          <a:xfrm>
            <a:off x="7534655" y="10"/>
            <a:ext cx="4657345" cy="6857990"/>
          </a:xfrm>
          <a:prstGeom prst="rect">
            <a:avLst/>
          </a:prstGeom>
        </p:spPr>
      </p:pic>
    </p:spTree>
    <p:extLst>
      <p:ext uri="{BB962C8B-B14F-4D97-AF65-F5344CB8AC3E}">
        <p14:creationId xmlns:p14="http://schemas.microsoft.com/office/powerpoint/2010/main" val="1725451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67BE-1D42-1EFB-9A57-2B886D28F633}"/>
              </a:ext>
            </a:extLst>
          </p:cNvPr>
          <p:cNvSpPr>
            <a:spLocks noGrp="1"/>
          </p:cNvSpPr>
          <p:nvPr>
            <p:ph type="title"/>
          </p:nvPr>
        </p:nvSpPr>
        <p:spPr/>
        <p:txBody>
          <a:bodyPr/>
          <a:lstStyle/>
          <a:p>
            <a:r>
              <a:rPr lang="en-AU" dirty="0"/>
              <a:t>Existing Solution</a:t>
            </a:r>
          </a:p>
        </p:txBody>
      </p:sp>
      <p:pic>
        <p:nvPicPr>
          <p:cNvPr id="5" name="Picture 4">
            <a:extLst>
              <a:ext uri="{FF2B5EF4-FFF2-40B4-BE49-F238E27FC236}">
                <a16:creationId xmlns:a16="http://schemas.microsoft.com/office/drawing/2014/main" id="{7E604D14-C5CF-DA8E-20B8-0513651CB657}"/>
              </a:ext>
            </a:extLst>
          </p:cNvPr>
          <p:cNvPicPr>
            <a:picLocks noChangeAspect="1"/>
          </p:cNvPicPr>
          <p:nvPr/>
        </p:nvPicPr>
        <p:blipFill rotWithShape="1">
          <a:blip r:embed="rId2"/>
          <a:srcRect l="831" r="10463"/>
          <a:stretch/>
        </p:blipFill>
        <p:spPr>
          <a:xfrm>
            <a:off x="286022" y="3031496"/>
            <a:ext cx="6139876" cy="3149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F668240-F9A0-E4E8-3A38-96E8F781252B}"/>
              </a:ext>
            </a:extLst>
          </p:cNvPr>
          <p:cNvPicPr>
            <a:picLocks noChangeAspect="1"/>
          </p:cNvPicPr>
          <p:nvPr/>
        </p:nvPicPr>
        <p:blipFill>
          <a:blip r:embed="rId3"/>
          <a:stretch>
            <a:fillRect/>
          </a:stretch>
        </p:blipFill>
        <p:spPr>
          <a:xfrm>
            <a:off x="7373923" y="2535549"/>
            <a:ext cx="4134077" cy="4149314"/>
          </a:xfrm>
          <a:prstGeom prst="rect">
            <a:avLst/>
          </a:prstGeom>
        </p:spPr>
      </p:pic>
      <p:pic>
        <p:nvPicPr>
          <p:cNvPr id="7" name="Picture 6">
            <a:extLst>
              <a:ext uri="{FF2B5EF4-FFF2-40B4-BE49-F238E27FC236}">
                <a16:creationId xmlns:a16="http://schemas.microsoft.com/office/drawing/2014/main" id="{AAB5AB2A-996E-12DA-D817-46171B6EC9B0}"/>
              </a:ext>
            </a:extLst>
          </p:cNvPr>
          <p:cNvPicPr>
            <a:picLocks noChangeAspect="1"/>
          </p:cNvPicPr>
          <p:nvPr/>
        </p:nvPicPr>
        <p:blipFill>
          <a:blip r:embed="rId4"/>
          <a:stretch>
            <a:fillRect/>
          </a:stretch>
        </p:blipFill>
        <p:spPr>
          <a:xfrm>
            <a:off x="3985515" y="2018598"/>
            <a:ext cx="4217921" cy="4342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2832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BAB86-055B-842D-CD6C-B61B53CCF72F}"/>
              </a:ext>
            </a:extLst>
          </p:cNvPr>
          <p:cNvSpPr>
            <a:spLocks noGrp="1"/>
          </p:cNvSpPr>
          <p:nvPr>
            <p:ph type="title"/>
          </p:nvPr>
        </p:nvSpPr>
        <p:spPr/>
        <p:txBody>
          <a:bodyPr/>
          <a:lstStyle/>
          <a:p>
            <a:r>
              <a:rPr lang="en-AU" dirty="0"/>
              <a:t>Data Story</a:t>
            </a:r>
          </a:p>
        </p:txBody>
      </p:sp>
      <p:pic>
        <p:nvPicPr>
          <p:cNvPr id="5" name="Picture 4">
            <a:extLst>
              <a:ext uri="{FF2B5EF4-FFF2-40B4-BE49-F238E27FC236}">
                <a16:creationId xmlns:a16="http://schemas.microsoft.com/office/drawing/2014/main" id="{8D4C3851-3761-2287-F1FA-64EE08ACCB0B}"/>
              </a:ext>
            </a:extLst>
          </p:cNvPr>
          <p:cNvPicPr>
            <a:picLocks noChangeAspect="1"/>
          </p:cNvPicPr>
          <p:nvPr/>
        </p:nvPicPr>
        <p:blipFill>
          <a:blip r:embed="rId2"/>
          <a:stretch>
            <a:fillRect/>
          </a:stretch>
        </p:blipFill>
        <p:spPr>
          <a:xfrm>
            <a:off x="424697" y="2336582"/>
            <a:ext cx="1261465" cy="4369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03E0D81-C279-595E-149A-7D7837E2EF4E}"/>
              </a:ext>
            </a:extLst>
          </p:cNvPr>
          <p:cNvPicPr>
            <a:picLocks noChangeAspect="1"/>
          </p:cNvPicPr>
          <p:nvPr/>
        </p:nvPicPr>
        <p:blipFill>
          <a:blip r:embed="rId3"/>
          <a:stretch>
            <a:fillRect/>
          </a:stretch>
        </p:blipFill>
        <p:spPr>
          <a:xfrm>
            <a:off x="2916546" y="2698310"/>
            <a:ext cx="8785752" cy="3773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9348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79B3D-6CE6-3316-C921-A1DF25EA73B7}"/>
              </a:ext>
            </a:extLst>
          </p:cNvPr>
          <p:cNvSpPr>
            <a:spLocks noGrp="1"/>
          </p:cNvSpPr>
          <p:nvPr>
            <p:ph type="title"/>
          </p:nvPr>
        </p:nvSpPr>
        <p:spPr/>
        <p:txBody>
          <a:bodyPr/>
          <a:lstStyle/>
          <a:p>
            <a:r>
              <a:rPr lang="en-AU" dirty="0"/>
              <a:t>Datasets</a:t>
            </a:r>
          </a:p>
        </p:txBody>
      </p:sp>
      <p:pic>
        <p:nvPicPr>
          <p:cNvPr id="5" name="Content Placeholder 4">
            <a:extLst>
              <a:ext uri="{FF2B5EF4-FFF2-40B4-BE49-F238E27FC236}">
                <a16:creationId xmlns:a16="http://schemas.microsoft.com/office/drawing/2014/main" id="{3E4036E3-1F0D-0B61-1AA7-8C16C09C55C5}"/>
              </a:ext>
            </a:extLst>
          </p:cNvPr>
          <p:cNvPicPr>
            <a:picLocks noGrp="1" noChangeAspect="1"/>
          </p:cNvPicPr>
          <p:nvPr>
            <p:ph idx="1"/>
          </p:nvPr>
        </p:nvPicPr>
        <p:blipFill rotWithShape="1">
          <a:blip r:embed="rId2"/>
          <a:srcRect b="37654"/>
          <a:stretch/>
        </p:blipFill>
        <p:spPr>
          <a:xfrm>
            <a:off x="3758159" y="2530851"/>
            <a:ext cx="7851687" cy="2216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896CA4C2-DF7B-1598-27C2-C33BC17DF576}"/>
              </a:ext>
            </a:extLst>
          </p:cNvPr>
          <p:cNvPicPr>
            <a:picLocks noChangeAspect="1"/>
          </p:cNvPicPr>
          <p:nvPr/>
        </p:nvPicPr>
        <p:blipFill>
          <a:blip r:embed="rId3"/>
          <a:stretch>
            <a:fillRect/>
          </a:stretch>
        </p:blipFill>
        <p:spPr>
          <a:xfrm>
            <a:off x="3758158" y="5345635"/>
            <a:ext cx="7851687" cy="11945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DABAF7DC-E581-16EB-2108-3230B96A0741}"/>
              </a:ext>
            </a:extLst>
          </p:cNvPr>
          <p:cNvSpPr txBox="1"/>
          <p:nvPr/>
        </p:nvSpPr>
        <p:spPr>
          <a:xfrm>
            <a:off x="234017" y="2530851"/>
            <a:ext cx="4095299" cy="3785652"/>
          </a:xfrm>
          <a:prstGeom prst="rect">
            <a:avLst/>
          </a:prstGeom>
          <a:noFill/>
        </p:spPr>
        <p:txBody>
          <a:bodyPr wrap="square" rtlCol="0">
            <a:spAutoFit/>
          </a:bodyPr>
          <a:lstStyle/>
          <a:p>
            <a:endParaRPr lang="en-AU" sz="2400" b="1" dirty="0"/>
          </a:p>
          <a:p>
            <a:endParaRPr lang="en-AU" sz="2400" b="1" dirty="0"/>
          </a:p>
          <a:p>
            <a:r>
              <a:rPr lang="en-AU" sz="2400" b="1" dirty="0"/>
              <a:t>Sector Totals:</a:t>
            </a:r>
          </a:p>
          <a:p>
            <a:endParaRPr lang="en-AU" sz="2400" b="1" dirty="0"/>
          </a:p>
          <a:p>
            <a:endParaRPr lang="en-AU" sz="2400" b="1" dirty="0"/>
          </a:p>
          <a:p>
            <a:endParaRPr lang="en-AU" sz="2400" b="1" dirty="0"/>
          </a:p>
          <a:p>
            <a:endParaRPr lang="en-AU" sz="2400" b="1" dirty="0"/>
          </a:p>
          <a:p>
            <a:endParaRPr lang="en-AU" sz="2400" b="1" dirty="0"/>
          </a:p>
          <a:p>
            <a:endParaRPr lang="en-AU" sz="2400" b="1" dirty="0"/>
          </a:p>
          <a:p>
            <a:r>
              <a:rPr lang="en-AU" sz="2400" b="1" dirty="0"/>
              <a:t>Agriculture Totals:</a:t>
            </a:r>
          </a:p>
        </p:txBody>
      </p:sp>
    </p:spTree>
    <p:extLst>
      <p:ext uri="{BB962C8B-B14F-4D97-AF65-F5344CB8AC3E}">
        <p14:creationId xmlns:p14="http://schemas.microsoft.com/office/powerpoint/2010/main" val="368405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D004-F98C-D131-CD22-4217E30A4786}"/>
              </a:ext>
            </a:extLst>
          </p:cNvPr>
          <p:cNvSpPr>
            <a:spLocks noGrp="1"/>
          </p:cNvSpPr>
          <p:nvPr>
            <p:ph type="title"/>
          </p:nvPr>
        </p:nvSpPr>
        <p:spPr>
          <a:xfrm>
            <a:off x="92990" y="317814"/>
            <a:ext cx="12099010" cy="1700784"/>
          </a:xfrm>
        </p:spPr>
        <p:txBody>
          <a:bodyPr/>
          <a:lstStyle/>
          <a:p>
            <a:r>
              <a:rPr lang="en-AU" dirty="0"/>
              <a:t>Data Dictionary</a:t>
            </a:r>
          </a:p>
        </p:txBody>
      </p:sp>
      <p:graphicFrame>
        <p:nvGraphicFramePr>
          <p:cNvPr id="4" name="Table 3">
            <a:extLst>
              <a:ext uri="{FF2B5EF4-FFF2-40B4-BE49-F238E27FC236}">
                <a16:creationId xmlns:a16="http://schemas.microsoft.com/office/drawing/2014/main" id="{75FBAA65-5058-939B-F513-99C8E610C36F}"/>
              </a:ext>
            </a:extLst>
          </p:cNvPr>
          <p:cNvGraphicFramePr>
            <a:graphicFrameLocks noGrp="1"/>
          </p:cNvGraphicFramePr>
          <p:nvPr>
            <p:extLst>
              <p:ext uri="{D42A27DB-BD31-4B8C-83A1-F6EECF244321}">
                <p14:modId xmlns:p14="http://schemas.microsoft.com/office/powerpoint/2010/main" val="2422140031"/>
              </p:ext>
            </p:extLst>
          </p:nvPr>
        </p:nvGraphicFramePr>
        <p:xfrm>
          <a:off x="323933" y="3007363"/>
          <a:ext cx="4726252" cy="2249694"/>
        </p:xfrm>
        <a:graphic>
          <a:graphicData uri="http://schemas.openxmlformats.org/drawingml/2006/table">
            <a:tbl>
              <a:tblPr firstRow="1" bandRow="1">
                <a:tableStyleId>{5C22544A-7EE6-4342-B048-85BDC9FD1C3A}</a:tableStyleId>
              </a:tblPr>
              <a:tblGrid>
                <a:gridCol w="1181563">
                  <a:extLst>
                    <a:ext uri="{9D8B030D-6E8A-4147-A177-3AD203B41FA5}">
                      <a16:colId xmlns:a16="http://schemas.microsoft.com/office/drawing/2014/main" val="3316789361"/>
                    </a:ext>
                  </a:extLst>
                </a:gridCol>
                <a:gridCol w="1181563">
                  <a:extLst>
                    <a:ext uri="{9D8B030D-6E8A-4147-A177-3AD203B41FA5}">
                      <a16:colId xmlns:a16="http://schemas.microsoft.com/office/drawing/2014/main" val="2671348544"/>
                    </a:ext>
                  </a:extLst>
                </a:gridCol>
                <a:gridCol w="1181563">
                  <a:extLst>
                    <a:ext uri="{9D8B030D-6E8A-4147-A177-3AD203B41FA5}">
                      <a16:colId xmlns:a16="http://schemas.microsoft.com/office/drawing/2014/main" val="2344791059"/>
                    </a:ext>
                  </a:extLst>
                </a:gridCol>
                <a:gridCol w="1181563">
                  <a:extLst>
                    <a:ext uri="{9D8B030D-6E8A-4147-A177-3AD203B41FA5}">
                      <a16:colId xmlns:a16="http://schemas.microsoft.com/office/drawing/2014/main" val="632554303"/>
                    </a:ext>
                  </a:extLst>
                </a:gridCol>
              </a:tblGrid>
              <a:tr h="292698">
                <a:tc>
                  <a:txBody>
                    <a:bodyPr/>
                    <a:lstStyle/>
                    <a:p>
                      <a:r>
                        <a:rPr lang="en-AU" sz="1200" dirty="0"/>
                        <a:t>Field</a:t>
                      </a:r>
                    </a:p>
                  </a:txBody>
                  <a:tcPr/>
                </a:tc>
                <a:tc>
                  <a:txBody>
                    <a:bodyPr/>
                    <a:lstStyle/>
                    <a:p>
                      <a:r>
                        <a:rPr lang="en-AU" sz="1200" dirty="0"/>
                        <a:t>Data Type</a:t>
                      </a:r>
                    </a:p>
                  </a:txBody>
                  <a:tcPr/>
                </a:tc>
                <a:tc>
                  <a:txBody>
                    <a:bodyPr/>
                    <a:lstStyle/>
                    <a:p>
                      <a:r>
                        <a:rPr lang="en-AU" sz="1200" dirty="0"/>
                        <a:t>Validation Rules</a:t>
                      </a:r>
                    </a:p>
                  </a:txBody>
                  <a:tcPr/>
                </a:tc>
                <a:tc>
                  <a:txBody>
                    <a:bodyPr/>
                    <a:lstStyle/>
                    <a:p>
                      <a:r>
                        <a:rPr lang="en-AU" sz="1200" dirty="0"/>
                        <a:t>Example</a:t>
                      </a:r>
                    </a:p>
                  </a:txBody>
                  <a:tcPr/>
                </a:tc>
                <a:extLst>
                  <a:ext uri="{0D108BD9-81ED-4DB2-BD59-A6C34878D82A}">
                    <a16:rowId xmlns:a16="http://schemas.microsoft.com/office/drawing/2014/main" val="3653593207"/>
                  </a:ext>
                </a:extLst>
              </a:tr>
              <a:tr h="292698">
                <a:tc>
                  <a:txBody>
                    <a:bodyPr/>
                    <a:lstStyle/>
                    <a:p>
                      <a:r>
                        <a:rPr lang="en-AU" sz="1200" dirty="0"/>
                        <a:t>Emission</a:t>
                      </a:r>
                    </a:p>
                  </a:txBody>
                  <a:tcPr/>
                </a:tc>
                <a:tc>
                  <a:txBody>
                    <a:bodyPr/>
                    <a:lstStyle/>
                    <a:p>
                      <a:r>
                        <a:rPr lang="en-AU" sz="1200" dirty="0"/>
                        <a:t>Float(10)</a:t>
                      </a:r>
                    </a:p>
                  </a:txBody>
                  <a:tcPr/>
                </a:tc>
                <a:tc>
                  <a:txBody>
                    <a:bodyPr/>
                    <a:lstStyle/>
                    <a:p>
                      <a:r>
                        <a:rPr lang="en-AU" sz="1200" dirty="0"/>
                        <a:t>Not Null</a:t>
                      </a:r>
                    </a:p>
                  </a:txBody>
                  <a:tcPr/>
                </a:tc>
                <a:tc>
                  <a:txBody>
                    <a:bodyPr/>
                    <a:lstStyle/>
                    <a:p>
                      <a:r>
                        <a:rPr lang="en-AU" sz="1200" dirty="0"/>
                        <a:t>15.5</a:t>
                      </a:r>
                    </a:p>
                  </a:txBody>
                  <a:tcPr/>
                </a:tc>
                <a:extLst>
                  <a:ext uri="{0D108BD9-81ED-4DB2-BD59-A6C34878D82A}">
                    <a16:rowId xmlns:a16="http://schemas.microsoft.com/office/drawing/2014/main" val="216751456"/>
                  </a:ext>
                </a:extLst>
              </a:tr>
              <a:tr h="292698">
                <a:tc>
                  <a:txBody>
                    <a:bodyPr/>
                    <a:lstStyle/>
                    <a:p>
                      <a:r>
                        <a:rPr lang="en-AU" sz="1200" dirty="0"/>
                        <a:t>Year</a:t>
                      </a:r>
                    </a:p>
                  </a:txBody>
                  <a:tcPr/>
                </a:tc>
                <a:tc>
                  <a:txBody>
                    <a:bodyPr/>
                    <a:lstStyle/>
                    <a:p>
                      <a:r>
                        <a:rPr lang="en-AU" sz="1200" dirty="0"/>
                        <a:t>Int(4)</a:t>
                      </a:r>
                    </a:p>
                  </a:txBody>
                  <a:tcPr/>
                </a:tc>
                <a:tc>
                  <a:txBody>
                    <a:bodyPr/>
                    <a:lstStyle/>
                    <a:p>
                      <a:r>
                        <a:rPr lang="en-AU" sz="1200" dirty="0"/>
                        <a:t>Not Null</a:t>
                      </a:r>
                    </a:p>
                  </a:txBody>
                  <a:tcPr/>
                </a:tc>
                <a:tc>
                  <a:txBody>
                    <a:bodyPr/>
                    <a:lstStyle/>
                    <a:p>
                      <a:r>
                        <a:rPr lang="en-AU" sz="1200" dirty="0"/>
                        <a:t>2018</a:t>
                      </a:r>
                    </a:p>
                  </a:txBody>
                  <a:tcPr/>
                </a:tc>
                <a:extLst>
                  <a:ext uri="{0D108BD9-81ED-4DB2-BD59-A6C34878D82A}">
                    <a16:rowId xmlns:a16="http://schemas.microsoft.com/office/drawing/2014/main" val="2674229715"/>
                  </a:ext>
                </a:extLst>
              </a:tr>
              <a:tr h="292698">
                <a:tc>
                  <a:txBody>
                    <a:bodyPr/>
                    <a:lstStyle/>
                    <a:p>
                      <a:r>
                        <a:rPr lang="en-AU" sz="1200" dirty="0"/>
                        <a:t>State</a:t>
                      </a:r>
                    </a:p>
                  </a:txBody>
                  <a:tcPr/>
                </a:tc>
                <a:tc>
                  <a:txBody>
                    <a:bodyPr/>
                    <a:lstStyle/>
                    <a:p>
                      <a:r>
                        <a:rPr lang="en-AU" sz="1200" dirty="0"/>
                        <a:t>Varchar(3)</a:t>
                      </a:r>
                    </a:p>
                  </a:txBody>
                  <a:tcPr/>
                </a:tc>
                <a:tc>
                  <a:txBody>
                    <a:bodyPr/>
                    <a:lstStyle/>
                    <a:p>
                      <a:r>
                        <a:rPr lang="en-AU" sz="1200" dirty="0"/>
                        <a:t>Not Null</a:t>
                      </a:r>
                    </a:p>
                  </a:txBody>
                  <a:tcPr/>
                </a:tc>
                <a:tc>
                  <a:txBody>
                    <a:bodyPr/>
                    <a:lstStyle/>
                    <a:p>
                      <a:r>
                        <a:rPr lang="en-AU" sz="1200" dirty="0"/>
                        <a:t>QLD</a:t>
                      </a:r>
                    </a:p>
                  </a:txBody>
                  <a:tcPr/>
                </a:tc>
                <a:extLst>
                  <a:ext uri="{0D108BD9-81ED-4DB2-BD59-A6C34878D82A}">
                    <a16:rowId xmlns:a16="http://schemas.microsoft.com/office/drawing/2014/main" val="2628003243"/>
                  </a:ext>
                </a:extLst>
              </a:tr>
              <a:tr h="292698">
                <a:tc>
                  <a:txBody>
                    <a:bodyPr/>
                    <a:lstStyle/>
                    <a:p>
                      <a:r>
                        <a:rPr lang="en-AU" sz="1200" dirty="0"/>
                        <a:t>SectorID</a:t>
                      </a:r>
                    </a:p>
                  </a:txBody>
                  <a:tcPr/>
                </a:tc>
                <a:tc>
                  <a:txBody>
                    <a:bodyPr/>
                    <a:lstStyle/>
                    <a:p>
                      <a:r>
                        <a:rPr lang="en-AU" sz="1200" dirty="0"/>
                        <a:t>Int(3)</a:t>
                      </a:r>
                    </a:p>
                  </a:txBody>
                  <a:tcPr/>
                </a:tc>
                <a:tc>
                  <a:txBody>
                    <a:bodyPr/>
                    <a:lstStyle/>
                    <a:p>
                      <a:r>
                        <a:rPr lang="en-AU" sz="1200" dirty="0"/>
                        <a:t>Foreign key, Not Null</a:t>
                      </a:r>
                    </a:p>
                  </a:txBody>
                  <a:tcPr/>
                </a:tc>
                <a:tc>
                  <a:txBody>
                    <a:bodyPr/>
                    <a:lstStyle/>
                    <a:p>
                      <a:r>
                        <a:rPr lang="en-AU" sz="1200" dirty="0"/>
                        <a:t>1</a:t>
                      </a:r>
                    </a:p>
                  </a:txBody>
                  <a:tcPr/>
                </a:tc>
                <a:extLst>
                  <a:ext uri="{0D108BD9-81ED-4DB2-BD59-A6C34878D82A}">
                    <a16:rowId xmlns:a16="http://schemas.microsoft.com/office/drawing/2014/main" val="2418787135"/>
                  </a:ext>
                </a:extLst>
              </a:tr>
              <a:tr h="292698">
                <a:tc>
                  <a:txBody>
                    <a:bodyPr/>
                    <a:lstStyle/>
                    <a:p>
                      <a:r>
                        <a:rPr lang="en-AU" sz="1200" dirty="0"/>
                        <a:t>SubsectorID</a:t>
                      </a:r>
                    </a:p>
                  </a:txBody>
                  <a:tcPr/>
                </a:tc>
                <a:tc>
                  <a:txBody>
                    <a:bodyPr/>
                    <a:lstStyle/>
                    <a:p>
                      <a:r>
                        <a:rPr lang="en-AU" sz="1200" dirty="0"/>
                        <a:t>Int(5)</a:t>
                      </a:r>
                    </a:p>
                  </a:txBody>
                  <a:tcPr/>
                </a:tc>
                <a:tc>
                  <a:txBody>
                    <a:bodyPr/>
                    <a:lstStyle/>
                    <a:p>
                      <a:r>
                        <a:rPr lang="en-AU" sz="1200" dirty="0"/>
                        <a:t>Foreign key, </a:t>
                      </a:r>
                    </a:p>
                    <a:p>
                      <a:r>
                        <a:rPr lang="en-AU" sz="1200" dirty="0"/>
                        <a:t>Not Null</a:t>
                      </a:r>
                    </a:p>
                  </a:txBody>
                  <a:tcPr/>
                </a:tc>
                <a:tc>
                  <a:txBody>
                    <a:bodyPr/>
                    <a:lstStyle/>
                    <a:p>
                      <a:r>
                        <a:rPr lang="en-AU" sz="1200" dirty="0"/>
                        <a:t>3</a:t>
                      </a:r>
                    </a:p>
                  </a:txBody>
                  <a:tcPr/>
                </a:tc>
                <a:extLst>
                  <a:ext uri="{0D108BD9-81ED-4DB2-BD59-A6C34878D82A}">
                    <a16:rowId xmlns:a16="http://schemas.microsoft.com/office/drawing/2014/main" val="1729639188"/>
                  </a:ext>
                </a:extLst>
              </a:tr>
            </a:tbl>
          </a:graphicData>
        </a:graphic>
      </p:graphicFrame>
      <p:sp>
        <p:nvSpPr>
          <p:cNvPr id="7" name="TextBox 6">
            <a:extLst>
              <a:ext uri="{FF2B5EF4-FFF2-40B4-BE49-F238E27FC236}">
                <a16:creationId xmlns:a16="http://schemas.microsoft.com/office/drawing/2014/main" id="{C25A3095-26FA-9D06-3965-1881B8C0BAAE}"/>
              </a:ext>
            </a:extLst>
          </p:cNvPr>
          <p:cNvSpPr txBox="1"/>
          <p:nvPr/>
        </p:nvSpPr>
        <p:spPr>
          <a:xfrm>
            <a:off x="323933" y="2471341"/>
            <a:ext cx="2788167" cy="369332"/>
          </a:xfrm>
          <a:prstGeom prst="rect">
            <a:avLst/>
          </a:prstGeom>
          <a:noFill/>
        </p:spPr>
        <p:txBody>
          <a:bodyPr wrap="square" rtlCol="0">
            <a:spAutoFit/>
          </a:bodyPr>
          <a:lstStyle/>
          <a:p>
            <a:r>
              <a:rPr lang="en-AU" dirty="0"/>
              <a:t>Table: Emissions</a:t>
            </a:r>
          </a:p>
        </p:txBody>
      </p:sp>
      <p:graphicFrame>
        <p:nvGraphicFramePr>
          <p:cNvPr id="3" name="Table 2">
            <a:extLst>
              <a:ext uri="{FF2B5EF4-FFF2-40B4-BE49-F238E27FC236}">
                <a16:creationId xmlns:a16="http://schemas.microsoft.com/office/drawing/2014/main" id="{E6A4B5EC-3E44-8799-C4A9-9F52F9777946}"/>
              </a:ext>
            </a:extLst>
          </p:cNvPr>
          <p:cNvGraphicFramePr>
            <a:graphicFrameLocks noGrp="1"/>
          </p:cNvGraphicFramePr>
          <p:nvPr>
            <p:extLst>
              <p:ext uri="{D42A27DB-BD31-4B8C-83A1-F6EECF244321}">
                <p14:modId xmlns:p14="http://schemas.microsoft.com/office/powerpoint/2010/main" val="1849010918"/>
              </p:ext>
            </p:extLst>
          </p:nvPr>
        </p:nvGraphicFramePr>
        <p:xfrm>
          <a:off x="5498172" y="3007363"/>
          <a:ext cx="6251672" cy="1042596"/>
        </p:xfrm>
        <a:graphic>
          <a:graphicData uri="http://schemas.openxmlformats.org/drawingml/2006/table">
            <a:tbl>
              <a:tblPr firstRow="1" bandRow="1">
                <a:tableStyleId>{5C22544A-7EE6-4342-B048-85BDC9FD1C3A}</a:tableStyleId>
              </a:tblPr>
              <a:tblGrid>
                <a:gridCol w="1079969">
                  <a:extLst>
                    <a:ext uri="{9D8B030D-6E8A-4147-A177-3AD203B41FA5}">
                      <a16:colId xmlns:a16="http://schemas.microsoft.com/office/drawing/2014/main" val="3316789361"/>
                    </a:ext>
                  </a:extLst>
                </a:gridCol>
                <a:gridCol w="1788698">
                  <a:extLst>
                    <a:ext uri="{9D8B030D-6E8A-4147-A177-3AD203B41FA5}">
                      <a16:colId xmlns:a16="http://schemas.microsoft.com/office/drawing/2014/main" val="2671348544"/>
                    </a:ext>
                  </a:extLst>
                </a:gridCol>
                <a:gridCol w="1820087">
                  <a:extLst>
                    <a:ext uri="{9D8B030D-6E8A-4147-A177-3AD203B41FA5}">
                      <a16:colId xmlns:a16="http://schemas.microsoft.com/office/drawing/2014/main" val="2344791059"/>
                    </a:ext>
                  </a:extLst>
                </a:gridCol>
                <a:gridCol w="1562918">
                  <a:extLst>
                    <a:ext uri="{9D8B030D-6E8A-4147-A177-3AD203B41FA5}">
                      <a16:colId xmlns:a16="http://schemas.microsoft.com/office/drawing/2014/main" val="632554303"/>
                    </a:ext>
                  </a:extLst>
                </a:gridCol>
              </a:tblGrid>
              <a:tr h="292698">
                <a:tc>
                  <a:txBody>
                    <a:bodyPr/>
                    <a:lstStyle/>
                    <a:p>
                      <a:r>
                        <a:rPr lang="en-AU" sz="1200" dirty="0"/>
                        <a:t>Field</a:t>
                      </a:r>
                    </a:p>
                  </a:txBody>
                  <a:tcPr/>
                </a:tc>
                <a:tc>
                  <a:txBody>
                    <a:bodyPr/>
                    <a:lstStyle/>
                    <a:p>
                      <a:r>
                        <a:rPr lang="en-AU" sz="1200" dirty="0"/>
                        <a:t>Data Type</a:t>
                      </a:r>
                    </a:p>
                  </a:txBody>
                  <a:tcPr/>
                </a:tc>
                <a:tc>
                  <a:txBody>
                    <a:bodyPr/>
                    <a:lstStyle/>
                    <a:p>
                      <a:r>
                        <a:rPr lang="en-AU" sz="1200" dirty="0"/>
                        <a:t>Validation Rules</a:t>
                      </a:r>
                    </a:p>
                  </a:txBody>
                  <a:tcPr/>
                </a:tc>
                <a:tc>
                  <a:txBody>
                    <a:bodyPr/>
                    <a:lstStyle/>
                    <a:p>
                      <a:r>
                        <a:rPr lang="en-AU" sz="1200" dirty="0"/>
                        <a:t>Example</a:t>
                      </a:r>
                    </a:p>
                  </a:txBody>
                  <a:tcPr/>
                </a:tc>
                <a:extLst>
                  <a:ext uri="{0D108BD9-81ED-4DB2-BD59-A6C34878D82A}">
                    <a16:rowId xmlns:a16="http://schemas.microsoft.com/office/drawing/2014/main" val="3653593207"/>
                  </a:ext>
                </a:extLst>
              </a:tr>
              <a:tr h="292698">
                <a:tc>
                  <a:txBody>
                    <a:bodyPr/>
                    <a:lstStyle/>
                    <a:p>
                      <a:r>
                        <a:rPr lang="en-AU" sz="1200" dirty="0"/>
                        <a:t>SectorID</a:t>
                      </a:r>
                    </a:p>
                  </a:txBody>
                  <a:tcPr/>
                </a:tc>
                <a:tc>
                  <a:txBody>
                    <a:bodyPr/>
                    <a:lstStyle/>
                    <a:p>
                      <a:r>
                        <a:rPr lang="en-AU" sz="1200" dirty="0"/>
                        <a:t>Int(3)</a:t>
                      </a:r>
                    </a:p>
                  </a:txBody>
                  <a:tcPr/>
                </a:tc>
                <a:tc>
                  <a:txBody>
                    <a:bodyPr/>
                    <a:lstStyle/>
                    <a:p>
                      <a:r>
                        <a:rPr lang="en-AU" sz="1200" dirty="0"/>
                        <a:t>Primary key,</a:t>
                      </a:r>
                    </a:p>
                    <a:p>
                      <a:r>
                        <a:rPr lang="en-AU" sz="1200" dirty="0"/>
                        <a:t>AUTO_INCREMENT</a:t>
                      </a:r>
                    </a:p>
                  </a:txBody>
                  <a:tcPr/>
                </a:tc>
                <a:tc>
                  <a:txBody>
                    <a:bodyPr/>
                    <a:lstStyle/>
                    <a:p>
                      <a:r>
                        <a:rPr lang="en-AU" sz="1200" dirty="0"/>
                        <a:t>1</a:t>
                      </a:r>
                    </a:p>
                  </a:txBody>
                  <a:tcPr/>
                </a:tc>
                <a:extLst>
                  <a:ext uri="{0D108BD9-81ED-4DB2-BD59-A6C34878D82A}">
                    <a16:rowId xmlns:a16="http://schemas.microsoft.com/office/drawing/2014/main" val="216751456"/>
                  </a:ext>
                </a:extLst>
              </a:tr>
              <a:tr h="292698">
                <a:tc>
                  <a:txBody>
                    <a:bodyPr/>
                    <a:lstStyle/>
                    <a:p>
                      <a:r>
                        <a:rPr lang="en-AU" sz="1200" dirty="0"/>
                        <a:t>Sector</a:t>
                      </a:r>
                    </a:p>
                  </a:txBody>
                  <a:tcPr/>
                </a:tc>
                <a:tc>
                  <a:txBody>
                    <a:bodyPr/>
                    <a:lstStyle/>
                    <a:p>
                      <a:r>
                        <a:rPr lang="en-AU" sz="1200" dirty="0"/>
                        <a:t>Varchar(100)</a:t>
                      </a:r>
                    </a:p>
                  </a:txBody>
                  <a:tcPr/>
                </a:tc>
                <a:tc>
                  <a:txBody>
                    <a:bodyPr/>
                    <a:lstStyle/>
                    <a:p>
                      <a:r>
                        <a:rPr lang="en-AU" sz="1200" dirty="0"/>
                        <a:t>Not Null</a:t>
                      </a:r>
                    </a:p>
                  </a:txBody>
                  <a:tcPr/>
                </a:tc>
                <a:tc>
                  <a:txBody>
                    <a:bodyPr/>
                    <a:lstStyle/>
                    <a:p>
                      <a:r>
                        <a:rPr lang="en-AU" sz="1200" dirty="0"/>
                        <a:t>Agriculture</a:t>
                      </a:r>
                    </a:p>
                  </a:txBody>
                  <a:tcPr/>
                </a:tc>
                <a:extLst>
                  <a:ext uri="{0D108BD9-81ED-4DB2-BD59-A6C34878D82A}">
                    <a16:rowId xmlns:a16="http://schemas.microsoft.com/office/drawing/2014/main" val="3778860395"/>
                  </a:ext>
                </a:extLst>
              </a:tr>
            </a:tbl>
          </a:graphicData>
        </a:graphic>
      </p:graphicFrame>
      <p:graphicFrame>
        <p:nvGraphicFramePr>
          <p:cNvPr id="5" name="Table 4">
            <a:extLst>
              <a:ext uri="{FF2B5EF4-FFF2-40B4-BE49-F238E27FC236}">
                <a16:creationId xmlns:a16="http://schemas.microsoft.com/office/drawing/2014/main" id="{63A7453B-13CE-C1C1-820B-F30D1A3A7C62}"/>
              </a:ext>
            </a:extLst>
          </p:cNvPr>
          <p:cNvGraphicFramePr>
            <a:graphicFrameLocks noGrp="1"/>
          </p:cNvGraphicFramePr>
          <p:nvPr>
            <p:extLst>
              <p:ext uri="{D42A27DB-BD31-4B8C-83A1-F6EECF244321}">
                <p14:modId xmlns:p14="http://schemas.microsoft.com/office/powerpoint/2010/main" val="3965220075"/>
              </p:ext>
            </p:extLst>
          </p:nvPr>
        </p:nvGraphicFramePr>
        <p:xfrm>
          <a:off x="5498172" y="4644319"/>
          <a:ext cx="6251672" cy="1042596"/>
        </p:xfrm>
        <a:graphic>
          <a:graphicData uri="http://schemas.openxmlformats.org/drawingml/2006/table">
            <a:tbl>
              <a:tblPr firstRow="1" bandRow="1">
                <a:tableStyleId>{5C22544A-7EE6-4342-B048-85BDC9FD1C3A}</a:tableStyleId>
              </a:tblPr>
              <a:tblGrid>
                <a:gridCol w="1193038">
                  <a:extLst>
                    <a:ext uri="{9D8B030D-6E8A-4147-A177-3AD203B41FA5}">
                      <a16:colId xmlns:a16="http://schemas.microsoft.com/office/drawing/2014/main" val="3316789361"/>
                    </a:ext>
                  </a:extLst>
                </a:gridCol>
                <a:gridCol w="1675629">
                  <a:extLst>
                    <a:ext uri="{9D8B030D-6E8A-4147-A177-3AD203B41FA5}">
                      <a16:colId xmlns:a16="http://schemas.microsoft.com/office/drawing/2014/main" val="2671348544"/>
                    </a:ext>
                  </a:extLst>
                </a:gridCol>
                <a:gridCol w="1820087">
                  <a:extLst>
                    <a:ext uri="{9D8B030D-6E8A-4147-A177-3AD203B41FA5}">
                      <a16:colId xmlns:a16="http://schemas.microsoft.com/office/drawing/2014/main" val="2344791059"/>
                    </a:ext>
                  </a:extLst>
                </a:gridCol>
                <a:gridCol w="1562918">
                  <a:extLst>
                    <a:ext uri="{9D8B030D-6E8A-4147-A177-3AD203B41FA5}">
                      <a16:colId xmlns:a16="http://schemas.microsoft.com/office/drawing/2014/main" val="632554303"/>
                    </a:ext>
                  </a:extLst>
                </a:gridCol>
              </a:tblGrid>
              <a:tr h="292698">
                <a:tc>
                  <a:txBody>
                    <a:bodyPr/>
                    <a:lstStyle/>
                    <a:p>
                      <a:r>
                        <a:rPr lang="en-AU" sz="1200" dirty="0"/>
                        <a:t>Field</a:t>
                      </a:r>
                    </a:p>
                  </a:txBody>
                  <a:tcPr/>
                </a:tc>
                <a:tc>
                  <a:txBody>
                    <a:bodyPr/>
                    <a:lstStyle/>
                    <a:p>
                      <a:r>
                        <a:rPr lang="en-AU" sz="1200" dirty="0"/>
                        <a:t>Data Type</a:t>
                      </a:r>
                    </a:p>
                  </a:txBody>
                  <a:tcPr/>
                </a:tc>
                <a:tc>
                  <a:txBody>
                    <a:bodyPr/>
                    <a:lstStyle/>
                    <a:p>
                      <a:r>
                        <a:rPr lang="en-AU" sz="1200" dirty="0"/>
                        <a:t>Validation Rules</a:t>
                      </a:r>
                    </a:p>
                  </a:txBody>
                  <a:tcPr/>
                </a:tc>
                <a:tc>
                  <a:txBody>
                    <a:bodyPr/>
                    <a:lstStyle/>
                    <a:p>
                      <a:r>
                        <a:rPr lang="en-AU" sz="1200" dirty="0"/>
                        <a:t>Example</a:t>
                      </a:r>
                    </a:p>
                  </a:txBody>
                  <a:tcPr/>
                </a:tc>
                <a:extLst>
                  <a:ext uri="{0D108BD9-81ED-4DB2-BD59-A6C34878D82A}">
                    <a16:rowId xmlns:a16="http://schemas.microsoft.com/office/drawing/2014/main" val="3653593207"/>
                  </a:ext>
                </a:extLst>
              </a:tr>
              <a:tr h="292698">
                <a:tc>
                  <a:txBody>
                    <a:bodyPr/>
                    <a:lstStyle/>
                    <a:p>
                      <a:r>
                        <a:rPr lang="en-AU" sz="1200" dirty="0"/>
                        <a:t>SubsectorID</a:t>
                      </a:r>
                    </a:p>
                  </a:txBody>
                  <a:tcPr/>
                </a:tc>
                <a:tc>
                  <a:txBody>
                    <a:bodyPr/>
                    <a:lstStyle/>
                    <a:p>
                      <a:r>
                        <a:rPr lang="en-AU" sz="1200" dirty="0"/>
                        <a:t>Int(5)</a:t>
                      </a:r>
                    </a:p>
                  </a:txBody>
                  <a:tcPr/>
                </a:tc>
                <a:tc>
                  <a:txBody>
                    <a:bodyPr/>
                    <a:lstStyle/>
                    <a:p>
                      <a:r>
                        <a:rPr lang="en-AU" sz="1200" dirty="0"/>
                        <a:t>Primary key,</a:t>
                      </a:r>
                    </a:p>
                    <a:p>
                      <a:r>
                        <a:rPr lang="en-AU" sz="1200" dirty="0"/>
                        <a:t>AITO_INCREMENT,</a:t>
                      </a:r>
                    </a:p>
                  </a:txBody>
                  <a:tcPr/>
                </a:tc>
                <a:tc>
                  <a:txBody>
                    <a:bodyPr/>
                    <a:lstStyle/>
                    <a:p>
                      <a:r>
                        <a:rPr lang="en-AU" sz="1200" dirty="0"/>
                        <a:t>1</a:t>
                      </a:r>
                    </a:p>
                  </a:txBody>
                  <a:tcPr/>
                </a:tc>
                <a:extLst>
                  <a:ext uri="{0D108BD9-81ED-4DB2-BD59-A6C34878D82A}">
                    <a16:rowId xmlns:a16="http://schemas.microsoft.com/office/drawing/2014/main" val="216751456"/>
                  </a:ext>
                </a:extLst>
              </a:tr>
              <a:tr h="292698">
                <a:tc>
                  <a:txBody>
                    <a:bodyPr/>
                    <a:lstStyle/>
                    <a:p>
                      <a:r>
                        <a:rPr lang="en-AU" sz="1200" dirty="0"/>
                        <a:t>Subsector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Varchar(100)</a:t>
                      </a:r>
                    </a:p>
                  </a:txBody>
                  <a:tcPr/>
                </a:tc>
                <a:tc>
                  <a:txBody>
                    <a:bodyPr/>
                    <a:lstStyle/>
                    <a:p>
                      <a:r>
                        <a:rPr lang="en-AU" sz="1200" dirty="0"/>
                        <a:t>Not Null</a:t>
                      </a:r>
                    </a:p>
                  </a:txBody>
                  <a:tcPr/>
                </a:tc>
                <a:tc>
                  <a:txBody>
                    <a:bodyPr/>
                    <a:lstStyle/>
                    <a:p>
                      <a:r>
                        <a:rPr lang="en-AU" sz="1200" dirty="0"/>
                        <a:t>Agriculture</a:t>
                      </a:r>
                    </a:p>
                  </a:txBody>
                  <a:tcPr/>
                </a:tc>
                <a:extLst>
                  <a:ext uri="{0D108BD9-81ED-4DB2-BD59-A6C34878D82A}">
                    <a16:rowId xmlns:a16="http://schemas.microsoft.com/office/drawing/2014/main" val="3778860395"/>
                  </a:ext>
                </a:extLst>
              </a:tr>
            </a:tbl>
          </a:graphicData>
        </a:graphic>
      </p:graphicFrame>
      <p:sp>
        <p:nvSpPr>
          <p:cNvPr id="6" name="TextBox 5">
            <a:extLst>
              <a:ext uri="{FF2B5EF4-FFF2-40B4-BE49-F238E27FC236}">
                <a16:creationId xmlns:a16="http://schemas.microsoft.com/office/drawing/2014/main" id="{41204AAC-0E95-9EB9-5E4F-7C59C7631871}"/>
              </a:ext>
            </a:extLst>
          </p:cNvPr>
          <p:cNvSpPr txBox="1"/>
          <p:nvPr/>
        </p:nvSpPr>
        <p:spPr>
          <a:xfrm>
            <a:off x="5498172" y="2465691"/>
            <a:ext cx="2788167" cy="369332"/>
          </a:xfrm>
          <a:prstGeom prst="rect">
            <a:avLst/>
          </a:prstGeom>
          <a:noFill/>
        </p:spPr>
        <p:txBody>
          <a:bodyPr wrap="square" rtlCol="0">
            <a:spAutoFit/>
          </a:bodyPr>
          <a:lstStyle/>
          <a:p>
            <a:r>
              <a:rPr lang="en-AU" dirty="0"/>
              <a:t>Table: Sectors</a:t>
            </a:r>
          </a:p>
        </p:txBody>
      </p:sp>
      <p:sp>
        <p:nvSpPr>
          <p:cNvPr id="8" name="TextBox 7">
            <a:extLst>
              <a:ext uri="{FF2B5EF4-FFF2-40B4-BE49-F238E27FC236}">
                <a16:creationId xmlns:a16="http://schemas.microsoft.com/office/drawing/2014/main" id="{BB11C45E-9632-5547-3BC0-185AFD3E4539}"/>
              </a:ext>
            </a:extLst>
          </p:cNvPr>
          <p:cNvSpPr txBox="1"/>
          <p:nvPr/>
        </p:nvSpPr>
        <p:spPr>
          <a:xfrm>
            <a:off x="5498172" y="4206177"/>
            <a:ext cx="2788167" cy="369332"/>
          </a:xfrm>
          <a:prstGeom prst="rect">
            <a:avLst/>
          </a:prstGeom>
          <a:noFill/>
        </p:spPr>
        <p:txBody>
          <a:bodyPr wrap="square" rtlCol="0">
            <a:spAutoFit/>
          </a:bodyPr>
          <a:lstStyle/>
          <a:p>
            <a:r>
              <a:rPr lang="en-AU" dirty="0"/>
              <a:t>Table: Subsectors</a:t>
            </a:r>
          </a:p>
        </p:txBody>
      </p:sp>
    </p:spTree>
    <p:extLst>
      <p:ext uri="{BB962C8B-B14F-4D97-AF65-F5344CB8AC3E}">
        <p14:creationId xmlns:p14="http://schemas.microsoft.com/office/powerpoint/2010/main" val="1445314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FF9A-84A8-415C-E5D5-4092DC196ECA}"/>
              </a:ext>
            </a:extLst>
          </p:cNvPr>
          <p:cNvSpPr>
            <a:spLocks noGrp="1"/>
          </p:cNvSpPr>
          <p:nvPr>
            <p:ph type="title"/>
          </p:nvPr>
        </p:nvSpPr>
        <p:spPr/>
        <p:txBody>
          <a:bodyPr/>
          <a:lstStyle/>
          <a:p>
            <a:r>
              <a:rPr lang="en-AU" dirty="0"/>
              <a:t>Sample data</a:t>
            </a:r>
          </a:p>
        </p:txBody>
      </p:sp>
      <p:graphicFrame>
        <p:nvGraphicFramePr>
          <p:cNvPr id="6" name="Table 5">
            <a:extLst>
              <a:ext uri="{FF2B5EF4-FFF2-40B4-BE49-F238E27FC236}">
                <a16:creationId xmlns:a16="http://schemas.microsoft.com/office/drawing/2014/main" id="{1E1D28DA-CACE-4665-8F14-1C975728D98C}"/>
              </a:ext>
            </a:extLst>
          </p:cNvPr>
          <p:cNvGraphicFramePr>
            <a:graphicFrameLocks noGrp="1"/>
          </p:cNvGraphicFramePr>
          <p:nvPr>
            <p:extLst>
              <p:ext uri="{D42A27DB-BD31-4B8C-83A1-F6EECF244321}">
                <p14:modId xmlns:p14="http://schemas.microsoft.com/office/powerpoint/2010/main" val="1924816750"/>
              </p:ext>
            </p:extLst>
          </p:nvPr>
        </p:nvGraphicFramePr>
        <p:xfrm>
          <a:off x="274713" y="3000738"/>
          <a:ext cx="5062556" cy="1810872"/>
        </p:xfrm>
        <a:graphic>
          <a:graphicData uri="http://schemas.openxmlformats.org/drawingml/2006/table">
            <a:tbl>
              <a:tblPr firstRow="1" bandRow="1">
                <a:tableStyleId>{5C22544A-7EE6-4342-B048-85BDC9FD1C3A}</a:tableStyleId>
              </a:tblPr>
              <a:tblGrid>
                <a:gridCol w="1012511">
                  <a:extLst>
                    <a:ext uri="{9D8B030D-6E8A-4147-A177-3AD203B41FA5}">
                      <a16:colId xmlns:a16="http://schemas.microsoft.com/office/drawing/2014/main" val="3316789361"/>
                    </a:ext>
                  </a:extLst>
                </a:gridCol>
                <a:gridCol w="1012511">
                  <a:extLst>
                    <a:ext uri="{9D8B030D-6E8A-4147-A177-3AD203B41FA5}">
                      <a16:colId xmlns:a16="http://schemas.microsoft.com/office/drawing/2014/main" val="2671348544"/>
                    </a:ext>
                  </a:extLst>
                </a:gridCol>
                <a:gridCol w="748738">
                  <a:extLst>
                    <a:ext uri="{9D8B030D-6E8A-4147-A177-3AD203B41FA5}">
                      <a16:colId xmlns:a16="http://schemas.microsoft.com/office/drawing/2014/main" val="2344791059"/>
                    </a:ext>
                  </a:extLst>
                </a:gridCol>
                <a:gridCol w="1276285">
                  <a:extLst>
                    <a:ext uri="{9D8B030D-6E8A-4147-A177-3AD203B41FA5}">
                      <a16:colId xmlns:a16="http://schemas.microsoft.com/office/drawing/2014/main" val="632554303"/>
                    </a:ext>
                  </a:extLst>
                </a:gridCol>
                <a:gridCol w="1012511">
                  <a:extLst>
                    <a:ext uri="{9D8B030D-6E8A-4147-A177-3AD203B41FA5}">
                      <a16:colId xmlns:a16="http://schemas.microsoft.com/office/drawing/2014/main" val="1422858534"/>
                    </a:ext>
                  </a:extLst>
                </a:gridCol>
              </a:tblGrid>
              <a:tr h="292698">
                <a:tc>
                  <a:txBody>
                    <a:bodyPr/>
                    <a:lstStyle/>
                    <a:p>
                      <a:r>
                        <a:rPr lang="en-AU" sz="1200" dirty="0"/>
                        <a:t>Emission (Million Tons)</a:t>
                      </a:r>
                    </a:p>
                  </a:txBody>
                  <a:tcPr/>
                </a:tc>
                <a:tc>
                  <a:txBody>
                    <a:bodyPr/>
                    <a:lstStyle/>
                    <a:p>
                      <a:r>
                        <a:rPr lang="en-AU" sz="1200" dirty="0"/>
                        <a:t>Year</a:t>
                      </a:r>
                    </a:p>
                  </a:txBody>
                  <a:tcPr/>
                </a:tc>
                <a:tc>
                  <a:txBody>
                    <a:bodyPr/>
                    <a:lstStyle/>
                    <a:p>
                      <a:r>
                        <a:rPr lang="en-AU" sz="1200" dirty="0"/>
                        <a:t>State</a:t>
                      </a:r>
                    </a:p>
                  </a:txBody>
                  <a:tcPr/>
                </a:tc>
                <a:tc>
                  <a:txBody>
                    <a:bodyPr/>
                    <a:lstStyle/>
                    <a:p>
                      <a:r>
                        <a:rPr lang="en-AU" sz="1200" dirty="0"/>
                        <a:t>Sector</a:t>
                      </a:r>
                    </a:p>
                  </a:txBody>
                  <a:tcPr/>
                </a:tc>
                <a:tc>
                  <a:txBody>
                    <a:bodyPr/>
                    <a:lstStyle/>
                    <a:p>
                      <a:r>
                        <a:rPr lang="en-AU" sz="1200" dirty="0"/>
                        <a:t>Subsector</a:t>
                      </a:r>
                    </a:p>
                  </a:txBody>
                  <a:tcPr/>
                </a:tc>
                <a:extLst>
                  <a:ext uri="{0D108BD9-81ED-4DB2-BD59-A6C34878D82A}">
                    <a16:rowId xmlns:a16="http://schemas.microsoft.com/office/drawing/2014/main" val="3653593207"/>
                  </a:ext>
                </a:extLst>
              </a:tr>
              <a:tr h="2926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0.082</a:t>
                      </a:r>
                    </a:p>
                  </a:txBody>
                  <a:tcPr/>
                </a:tc>
                <a:tc>
                  <a:txBody>
                    <a:bodyPr/>
                    <a:lstStyle/>
                    <a:p>
                      <a:r>
                        <a:rPr lang="en-AU" sz="1200" dirty="0"/>
                        <a:t>1990</a:t>
                      </a:r>
                    </a:p>
                  </a:txBody>
                  <a:tcPr/>
                </a:tc>
                <a:tc>
                  <a:txBody>
                    <a:bodyPr/>
                    <a:lstStyle/>
                    <a:p>
                      <a:r>
                        <a:rPr lang="en-AU" sz="1200" dirty="0"/>
                        <a:t>QLD</a:t>
                      </a:r>
                    </a:p>
                  </a:txBody>
                  <a:tcPr/>
                </a:tc>
                <a:tc>
                  <a:txBody>
                    <a:bodyPr/>
                    <a:lstStyle/>
                    <a:p>
                      <a:r>
                        <a:rPr lang="en-AU" sz="1200" dirty="0"/>
                        <a:t>1</a:t>
                      </a:r>
                    </a:p>
                  </a:txBody>
                  <a:tcPr/>
                </a:tc>
                <a:tc>
                  <a:txBody>
                    <a:bodyPr/>
                    <a:lstStyle/>
                    <a:p>
                      <a:r>
                        <a:rPr lang="en-AU" sz="1200" dirty="0"/>
                        <a:t>2</a:t>
                      </a:r>
                    </a:p>
                  </a:txBody>
                  <a:tcPr/>
                </a:tc>
                <a:extLst>
                  <a:ext uri="{0D108BD9-81ED-4DB2-BD59-A6C34878D82A}">
                    <a16:rowId xmlns:a16="http://schemas.microsoft.com/office/drawing/2014/main" val="216751456"/>
                  </a:ext>
                </a:extLst>
              </a:tr>
              <a:tr h="2926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0.039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2001</a:t>
                      </a:r>
                    </a:p>
                  </a:txBody>
                  <a:tcPr/>
                </a:tc>
                <a:tc>
                  <a:txBody>
                    <a:bodyPr/>
                    <a:lstStyle/>
                    <a:p>
                      <a:r>
                        <a:rPr lang="en-AU" sz="1200" dirty="0"/>
                        <a:t>QLD</a:t>
                      </a:r>
                    </a:p>
                  </a:txBody>
                  <a:tcPr/>
                </a:tc>
                <a:tc>
                  <a:txBody>
                    <a:bodyPr/>
                    <a:lstStyle/>
                    <a:p>
                      <a:r>
                        <a:rPr lang="en-AU" sz="1200" dirty="0"/>
                        <a:t>1</a:t>
                      </a:r>
                    </a:p>
                  </a:txBody>
                  <a:tcPr/>
                </a:tc>
                <a:tc>
                  <a:txBody>
                    <a:bodyPr/>
                    <a:lstStyle/>
                    <a:p>
                      <a:r>
                        <a:rPr lang="en-AU" sz="1200" dirty="0"/>
                        <a:t>3</a:t>
                      </a:r>
                    </a:p>
                  </a:txBody>
                  <a:tcPr/>
                </a:tc>
                <a:extLst>
                  <a:ext uri="{0D108BD9-81ED-4DB2-BD59-A6C34878D82A}">
                    <a16:rowId xmlns:a16="http://schemas.microsoft.com/office/drawing/2014/main" val="1901180395"/>
                  </a:ext>
                </a:extLst>
              </a:tr>
              <a:tr h="292698">
                <a:tc>
                  <a:txBody>
                    <a:bodyPr/>
                    <a:lstStyle/>
                    <a:p>
                      <a:r>
                        <a:rPr lang="en-AU" sz="1200" dirty="0"/>
                        <a:t>67.35</a:t>
                      </a:r>
                    </a:p>
                  </a:txBody>
                  <a:tcPr/>
                </a:tc>
                <a:tc>
                  <a:txBody>
                    <a:bodyPr/>
                    <a:lstStyle/>
                    <a:p>
                      <a:r>
                        <a:rPr lang="en-AU" sz="1200" dirty="0"/>
                        <a:t>2018</a:t>
                      </a:r>
                    </a:p>
                  </a:txBody>
                  <a:tcPr/>
                </a:tc>
                <a:tc>
                  <a:txBody>
                    <a:bodyPr/>
                    <a:lstStyle/>
                    <a:p>
                      <a:r>
                        <a:rPr lang="en-AU" sz="1200" dirty="0"/>
                        <a:t>NSW</a:t>
                      </a:r>
                    </a:p>
                  </a:txBody>
                  <a:tcPr/>
                </a:tc>
                <a:tc>
                  <a:txBody>
                    <a:bodyPr/>
                    <a:lstStyle/>
                    <a:p>
                      <a:r>
                        <a:rPr lang="en-AU" sz="1200" dirty="0"/>
                        <a:t>2</a:t>
                      </a:r>
                    </a:p>
                  </a:txBody>
                  <a:tcPr/>
                </a:tc>
                <a:tc>
                  <a:txBody>
                    <a:bodyPr/>
                    <a:lstStyle/>
                    <a:p>
                      <a:r>
                        <a:rPr lang="en-AU" sz="1200" dirty="0"/>
                        <a:t>1</a:t>
                      </a:r>
                    </a:p>
                  </a:txBody>
                  <a:tcPr/>
                </a:tc>
                <a:extLst>
                  <a:ext uri="{0D108BD9-81ED-4DB2-BD59-A6C34878D82A}">
                    <a16:rowId xmlns:a16="http://schemas.microsoft.com/office/drawing/2014/main" val="4196829061"/>
                  </a:ext>
                </a:extLst>
              </a:tr>
              <a:tr h="292698">
                <a:tc>
                  <a:txBody>
                    <a:bodyPr/>
                    <a:lstStyle/>
                    <a:p>
                      <a:r>
                        <a:rPr lang="en-AU" sz="1200" dirty="0"/>
                        <a:t>14.73</a:t>
                      </a:r>
                    </a:p>
                  </a:txBody>
                  <a:tcPr/>
                </a:tc>
                <a:tc>
                  <a:txBody>
                    <a:bodyPr/>
                    <a:lstStyle/>
                    <a:p>
                      <a:r>
                        <a:rPr lang="en-AU" sz="1200" dirty="0"/>
                        <a:t>2018</a:t>
                      </a:r>
                    </a:p>
                  </a:txBody>
                  <a:tcPr/>
                </a:tc>
                <a:tc>
                  <a:txBody>
                    <a:bodyPr/>
                    <a:lstStyle/>
                    <a:p>
                      <a:r>
                        <a:rPr lang="en-AU" sz="1200" dirty="0"/>
                        <a:t>WA</a:t>
                      </a:r>
                    </a:p>
                  </a:txBody>
                  <a:tcPr/>
                </a:tc>
                <a:tc>
                  <a:txBody>
                    <a:bodyPr/>
                    <a:lstStyle/>
                    <a:p>
                      <a:r>
                        <a:rPr lang="en-AU" sz="1200" dirty="0"/>
                        <a:t>3</a:t>
                      </a:r>
                    </a:p>
                  </a:txBody>
                  <a:tcPr/>
                </a:tc>
                <a:tc>
                  <a:txBody>
                    <a:bodyPr/>
                    <a:lstStyle/>
                    <a:p>
                      <a:r>
                        <a:rPr lang="en-AU" sz="1200" dirty="0"/>
                        <a:t>1</a:t>
                      </a:r>
                    </a:p>
                  </a:txBody>
                  <a:tcPr/>
                </a:tc>
                <a:extLst>
                  <a:ext uri="{0D108BD9-81ED-4DB2-BD59-A6C34878D82A}">
                    <a16:rowId xmlns:a16="http://schemas.microsoft.com/office/drawing/2014/main" val="2924017103"/>
                  </a:ext>
                </a:extLst>
              </a:tr>
            </a:tbl>
          </a:graphicData>
        </a:graphic>
      </p:graphicFrame>
      <p:graphicFrame>
        <p:nvGraphicFramePr>
          <p:cNvPr id="3" name="Table 2">
            <a:extLst>
              <a:ext uri="{FF2B5EF4-FFF2-40B4-BE49-F238E27FC236}">
                <a16:creationId xmlns:a16="http://schemas.microsoft.com/office/drawing/2014/main" id="{ED19D34E-7F06-7975-B196-21AA9415C851}"/>
              </a:ext>
            </a:extLst>
          </p:cNvPr>
          <p:cNvGraphicFramePr>
            <a:graphicFrameLocks noGrp="1"/>
          </p:cNvGraphicFramePr>
          <p:nvPr>
            <p:extLst>
              <p:ext uri="{D42A27DB-BD31-4B8C-83A1-F6EECF244321}">
                <p14:modId xmlns:p14="http://schemas.microsoft.com/office/powerpoint/2010/main" val="3947466817"/>
              </p:ext>
            </p:extLst>
          </p:nvPr>
        </p:nvGraphicFramePr>
        <p:xfrm>
          <a:off x="6290258" y="3000738"/>
          <a:ext cx="4109569" cy="1097280"/>
        </p:xfrm>
        <a:graphic>
          <a:graphicData uri="http://schemas.openxmlformats.org/drawingml/2006/table">
            <a:tbl>
              <a:tblPr firstRow="1" bandRow="1">
                <a:tableStyleId>{5C22544A-7EE6-4342-B048-85BDC9FD1C3A}</a:tableStyleId>
              </a:tblPr>
              <a:tblGrid>
                <a:gridCol w="1976470">
                  <a:extLst>
                    <a:ext uri="{9D8B030D-6E8A-4147-A177-3AD203B41FA5}">
                      <a16:colId xmlns:a16="http://schemas.microsoft.com/office/drawing/2014/main" val="3316789361"/>
                    </a:ext>
                  </a:extLst>
                </a:gridCol>
                <a:gridCol w="2133099">
                  <a:extLst>
                    <a:ext uri="{9D8B030D-6E8A-4147-A177-3AD203B41FA5}">
                      <a16:colId xmlns:a16="http://schemas.microsoft.com/office/drawing/2014/main" val="2671348544"/>
                    </a:ext>
                  </a:extLst>
                </a:gridCol>
              </a:tblGrid>
              <a:tr h="250554">
                <a:tc>
                  <a:txBody>
                    <a:bodyPr/>
                    <a:lstStyle/>
                    <a:p>
                      <a:r>
                        <a:rPr lang="en-AU" sz="1200" dirty="0"/>
                        <a:t>SectorID</a:t>
                      </a:r>
                    </a:p>
                  </a:txBody>
                  <a:tcPr/>
                </a:tc>
                <a:tc>
                  <a:txBody>
                    <a:bodyPr/>
                    <a:lstStyle/>
                    <a:p>
                      <a:r>
                        <a:rPr lang="en-AU" sz="1200" dirty="0"/>
                        <a:t>Sector</a:t>
                      </a:r>
                    </a:p>
                  </a:txBody>
                  <a:tcPr/>
                </a:tc>
                <a:extLst>
                  <a:ext uri="{0D108BD9-81ED-4DB2-BD59-A6C34878D82A}">
                    <a16:rowId xmlns:a16="http://schemas.microsoft.com/office/drawing/2014/main" val="3653593207"/>
                  </a:ext>
                </a:extLst>
              </a:tr>
              <a:tr h="250554">
                <a:tc>
                  <a:txBody>
                    <a:bodyPr/>
                    <a:lstStyle/>
                    <a:p>
                      <a:r>
                        <a:rPr lang="en-AU" sz="1200" dirty="0"/>
                        <a:t>1</a:t>
                      </a:r>
                    </a:p>
                  </a:txBody>
                  <a:tcPr/>
                </a:tc>
                <a:tc>
                  <a:txBody>
                    <a:bodyPr/>
                    <a:lstStyle/>
                    <a:p>
                      <a:r>
                        <a:rPr lang="en-AU" sz="1200" dirty="0"/>
                        <a:t>Agriculture</a:t>
                      </a:r>
                    </a:p>
                  </a:txBody>
                  <a:tcPr/>
                </a:tc>
                <a:extLst>
                  <a:ext uri="{0D108BD9-81ED-4DB2-BD59-A6C34878D82A}">
                    <a16:rowId xmlns:a16="http://schemas.microsoft.com/office/drawing/2014/main" val="216751456"/>
                  </a:ext>
                </a:extLst>
              </a:tr>
              <a:tr h="250554">
                <a:tc>
                  <a:txBody>
                    <a:bodyPr/>
                    <a:lstStyle/>
                    <a:p>
                      <a:r>
                        <a:rPr lang="en-AU" sz="1200" dirty="0"/>
                        <a:t>2</a:t>
                      </a:r>
                    </a:p>
                  </a:txBody>
                  <a:tcPr/>
                </a:tc>
                <a:tc>
                  <a:txBody>
                    <a:bodyPr/>
                    <a:lstStyle/>
                    <a:p>
                      <a:r>
                        <a:rPr lang="en-AU" sz="1200" dirty="0"/>
                        <a:t>Stationary Energy</a:t>
                      </a:r>
                    </a:p>
                  </a:txBody>
                  <a:tcPr/>
                </a:tc>
                <a:extLst>
                  <a:ext uri="{0D108BD9-81ED-4DB2-BD59-A6C34878D82A}">
                    <a16:rowId xmlns:a16="http://schemas.microsoft.com/office/drawing/2014/main" val="2359444829"/>
                  </a:ext>
                </a:extLst>
              </a:tr>
              <a:tr h="250554">
                <a:tc>
                  <a:txBody>
                    <a:bodyPr/>
                    <a:lstStyle/>
                    <a:p>
                      <a:r>
                        <a:rPr lang="en-AU" sz="1200" dirty="0"/>
                        <a:t>3</a:t>
                      </a:r>
                    </a:p>
                  </a:txBody>
                  <a:tcPr/>
                </a:tc>
                <a:tc>
                  <a:txBody>
                    <a:bodyPr/>
                    <a:lstStyle/>
                    <a:p>
                      <a:r>
                        <a:rPr lang="en-AU" sz="1200" dirty="0"/>
                        <a:t>Transport</a:t>
                      </a:r>
                    </a:p>
                  </a:txBody>
                  <a:tcPr/>
                </a:tc>
                <a:extLst>
                  <a:ext uri="{0D108BD9-81ED-4DB2-BD59-A6C34878D82A}">
                    <a16:rowId xmlns:a16="http://schemas.microsoft.com/office/drawing/2014/main" val="4005966923"/>
                  </a:ext>
                </a:extLst>
              </a:tr>
            </a:tbl>
          </a:graphicData>
        </a:graphic>
      </p:graphicFrame>
      <p:graphicFrame>
        <p:nvGraphicFramePr>
          <p:cNvPr id="4" name="Table 3">
            <a:extLst>
              <a:ext uri="{FF2B5EF4-FFF2-40B4-BE49-F238E27FC236}">
                <a16:creationId xmlns:a16="http://schemas.microsoft.com/office/drawing/2014/main" id="{FD66D909-F321-2615-38A5-AD3DE687E692}"/>
              </a:ext>
            </a:extLst>
          </p:cNvPr>
          <p:cNvGraphicFramePr>
            <a:graphicFrameLocks noGrp="1"/>
          </p:cNvGraphicFramePr>
          <p:nvPr>
            <p:extLst>
              <p:ext uri="{D42A27DB-BD31-4B8C-83A1-F6EECF244321}">
                <p14:modId xmlns:p14="http://schemas.microsoft.com/office/powerpoint/2010/main" val="2154941610"/>
              </p:ext>
            </p:extLst>
          </p:nvPr>
        </p:nvGraphicFramePr>
        <p:xfrm>
          <a:off x="6290258" y="4839403"/>
          <a:ext cx="4109569" cy="1097280"/>
        </p:xfrm>
        <a:graphic>
          <a:graphicData uri="http://schemas.openxmlformats.org/drawingml/2006/table">
            <a:tbl>
              <a:tblPr firstRow="1" bandRow="1">
                <a:tableStyleId>{5C22544A-7EE6-4342-B048-85BDC9FD1C3A}</a:tableStyleId>
              </a:tblPr>
              <a:tblGrid>
                <a:gridCol w="1976470">
                  <a:extLst>
                    <a:ext uri="{9D8B030D-6E8A-4147-A177-3AD203B41FA5}">
                      <a16:colId xmlns:a16="http://schemas.microsoft.com/office/drawing/2014/main" val="3316789361"/>
                    </a:ext>
                  </a:extLst>
                </a:gridCol>
                <a:gridCol w="2133099">
                  <a:extLst>
                    <a:ext uri="{9D8B030D-6E8A-4147-A177-3AD203B41FA5}">
                      <a16:colId xmlns:a16="http://schemas.microsoft.com/office/drawing/2014/main" val="2671348544"/>
                    </a:ext>
                  </a:extLst>
                </a:gridCol>
              </a:tblGrid>
              <a:tr h="250554">
                <a:tc>
                  <a:txBody>
                    <a:bodyPr/>
                    <a:lstStyle/>
                    <a:p>
                      <a:r>
                        <a:rPr lang="en-AU" sz="1200" dirty="0"/>
                        <a:t>SubsectorID</a:t>
                      </a:r>
                    </a:p>
                  </a:txBody>
                  <a:tcPr/>
                </a:tc>
                <a:tc>
                  <a:txBody>
                    <a:bodyPr/>
                    <a:lstStyle/>
                    <a:p>
                      <a:r>
                        <a:rPr lang="en-AU" sz="1200" dirty="0"/>
                        <a:t>Subsector</a:t>
                      </a:r>
                    </a:p>
                  </a:txBody>
                  <a:tcPr/>
                </a:tc>
                <a:extLst>
                  <a:ext uri="{0D108BD9-81ED-4DB2-BD59-A6C34878D82A}">
                    <a16:rowId xmlns:a16="http://schemas.microsoft.com/office/drawing/2014/main" val="3653593207"/>
                  </a:ext>
                </a:extLst>
              </a:tr>
              <a:tr h="250554">
                <a:tc>
                  <a:txBody>
                    <a:bodyPr/>
                    <a:lstStyle/>
                    <a:p>
                      <a:r>
                        <a:rPr lang="en-AU" sz="1200" dirty="0"/>
                        <a:t>1</a:t>
                      </a:r>
                    </a:p>
                  </a:txBody>
                  <a:tcPr/>
                </a:tc>
                <a:tc>
                  <a:txBody>
                    <a:bodyPr/>
                    <a:lstStyle/>
                    <a:p>
                      <a:r>
                        <a:rPr lang="en-AU" sz="1200" dirty="0"/>
                        <a:t>Total</a:t>
                      </a:r>
                    </a:p>
                  </a:txBody>
                  <a:tcPr/>
                </a:tc>
                <a:extLst>
                  <a:ext uri="{0D108BD9-81ED-4DB2-BD59-A6C34878D82A}">
                    <a16:rowId xmlns:a16="http://schemas.microsoft.com/office/drawing/2014/main" val="216751456"/>
                  </a:ext>
                </a:extLst>
              </a:tr>
              <a:tr h="250554">
                <a:tc>
                  <a:txBody>
                    <a:bodyPr/>
                    <a:lstStyle/>
                    <a:p>
                      <a:r>
                        <a:rPr lang="en-AU" sz="1200" dirty="0"/>
                        <a:t>2</a:t>
                      </a:r>
                    </a:p>
                  </a:txBody>
                  <a:tcPr/>
                </a:tc>
                <a:tc>
                  <a:txBody>
                    <a:bodyPr/>
                    <a:lstStyle/>
                    <a:p>
                      <a:r>
                        <a:rPr lang="en-AU" sz="1200" dirty="0"/>
                        <a:t>Liming</a:t>
                      </a:r>
                    </a:p>
                  </a:txBody>
                  <a:tcPr/>
                </a:tc>
                <a:extLst>
                  <a:ext uri="{0D108BD9-81ED-4DB2-BD59-A6C34878D82A}">
                    <a16:rowId xmlns:a16="http://schemas.microsoft.com/office/drawing/2014/main" val="2359444829"/>
                  </a:ext>
                </a:extLst>
              </a:tr>
              <a:tr h="250554">
                <a:tc>
                  <a:txBody>
                    <a:bodyPr/>
                    <a:lstStyle/>
                    <a:p>
                      <a:r>
                        <a:rPr lang="en-AU" sz="1200" dirty="0"/>
                        <a:t>3</a:t>
                      </a:r>
                    </a:p>
                  </a:txBody>
                  <a:tcPr/>
                </a:tc>
                <a:tc>
                  <a:txBody>
                    <a:bodyPr/>
                    <a:lstStyle/>
                    <a:p>
                      <a:r>
                        <a:rPr lang="en-AU" sz="1200" dirty="0"/>
                        <a:t>Urea Application</a:t>
                      </a:r>
                    </a:p>
                  </a:txBody>
                  <a:tcPr/>
                </a:tc>
                <a:extLst>
                  <a:ext uri="{0D108BD9-81ED-4DB2-BD59-A6C34878D82A}">
                    <a16:rowId xmlns:a16="http://schemas.microsoft.com/office/drawing/2014/main" val="4005966923"/>
                  </a:ext>
                </a:extLst>
              </a:tr>
            </a:tbl>
          </a:graphicData>
        </a:graphic>
      </p:graphicFrame>
      <p:sp>
        <p:nvSpPr>
          <p:cNvPr id="7" name="TextBox 6">
            <a:extLst>
              <a:ext uri="{FF2B5EF4-FFF2-40B4-BE49-F238E27FC236}">
                <a16:creationId xmlns:a16="http://schemas.microsoft.com/office/drawing/2014/main" id="{85999C53-EFCE-4ECF-F517-ECACF954210A}"/>
              </a:ext>
            </a:extLst>
          </p:cNvPr>
          <p:cNvSpPr txBox="1"/>
          <p:nvPr/>
        </p:nvSpPr>
        <p:spPr>
          <a:xfrm>
            <a:off x="274713" y="2505198"/>
            <a:ext cx="4463894" cy="369332"/>
          </a:xfrm>
          <a:prstGeom prst="rect">
            <a:avLst/>
          </a:prstGeom>
          <a:noFill/>
        </p:spPr>
        <p:txBody>
          <a:bodyPr wrap="square" rtlCol="0">
            <a:spAutoFit/>
          </a:bodyPr>
          <a:lstStyle/>
          <a:p>
            <a:r>
              <a:rPr lang="en-AU" dirty="0"/>
              <a:t>Table: Emissions</a:t>
            </a:r>
          </a:p>
        </p:txBody>
      </p:sp>
      <p:sp>
        <p:nvSpPr>
          <p:cNvPr id="8" name="TextBox 7">
            <a:extLst>
              <a:ext uri="{FF2B5EF4-FFF2-40B4-BE49-F238E27FC236}">
                <a16:creationId xmlns:a16="http://schemas.microsoft.com/office/drawing/2014/main" id="{E4FDF41E-4B7B-3499-26BA-D92BCB328A2D}"/>
              </a:ext>
            </a:extLst>
          </p:cNvPr>
          <p:cNvSpPr txBox="1"/>
          <p:nvPr/>
        </p:nvSpPr>
        <p:spPr>
          <a:xfrm>
            <a:off x="6290258" y="2505198"/>
            <a:ext cx="4463894" cy="369332"/>
          </a:xfrm>
          <a:prstGeom prst="rect">
            <a:avLst/>
          </a:prstGeom>
          <a:noFill/>
        </p:spPr>
        <p:txBody>
          <a:bodyPr wrap="square" rtlCol="0">
            <a:spAutoFit/>
          </a:bodyPr>
          <a:lstStyle/>
          <a:p>
            <a:r>
              <a:rPr lang="en-AU" dirty="0"/>
              <a:t>Table: Sectors</a:t>
            </a:r>
          </a:p>
        </p:txBody>
      </p:sp>
      <p:sp>
        <p:nvSpPr>
          <p:cNvPr id="9" name="TextBox 8">
            <a:extLst>
              <a:ext uri="{FF2B5EF4-FFF2-40B4-BE49-F238E27FC236}">
                <a16:creationId xmlns:a16="http://schemas.microsoft.com/office/drawing/2014/main" id="{0B344BEA-9B2D-4C69-8C8F-414EC30884C4}"/>
              </a:ext>
            </a:extLst>
          </p:cNvPr>
          <p:cNvSpPr txBox="1"/>
          <p:nvPr/>
        </p:nvSpPr>
        <p:spPr>
          <a:xfrm>
            <a:off x="6214058" y="4339164"/>
            <a:ext cx="4463894" cy="369332"/>
          </a:xfrm>
          <a:prstGeom prst="rect">
            <a:avLst/>
          </a:prstGeom>
          <a:noFill/>
        </p:spPr>
        <p:txBody>
          <a:bodyPr wrap="square" rtlCol="0">
            <a:spAutoFit/>
          </a:bodyPr>
          <a:lstStyle/>
          <a:p>
            <a:r>
              <a:rPr lang="en-AU" dirty="0"/>
              <a:t>Table: Subsectors</a:t>
            </a:r>
          </a:p>
        </p:txBody>
      </p:sp>
    </p:spTree>
    <p:extLst>
      <p:ext uri="{BB962C8B-B14F-4D97-AF65-F5344CB8AC3E}">
        <p14:creationId xmlns:p14="http://schemas.microsoft.com/office/powerpoint/2010/main" val="99261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2402F-72D9-A0C8-0103-040114CFD0F9}"/>
              </a:ext>
            </a:extLst>
          </p:cNvPr>
          <p:cNvSpPr>
            <a:spLocks noGrp="1"/>
          </p:cNvSpPr>
          <p:nvPr>
            <p:ph type="title"/>
          </p:nvPr>
        </p:nvSpPr>
        <p:spPr/>
        <p:txBody>
          <a:bodyPr/>
          <a:lstStyle/>
          <a:p>
            <a:r>
              <a:rPr lang="en-AU" dirty="0"/>
              <a:t>Proposed Solution</a:t>
            </a:r>
          </a:p>
        </p:txBody>
      </p:sp>
    </p:spTree>
    <p:extLst>
      <p:ext uri="{BB962C8B-B14F-4D97-AF65-F5344CB8AC3E}">
        <p14:creationId xmlns:p14="http://schemas.microsoft.com/office/powerpoint/2010/main" val="2722230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F2B6-4A1D-19E9-7EBC-5B17B2BF1A79}"/>
              </a:ext>
            </a:extLst>
          </p:cNvPr>
          <p:cNvSpPr>
            <a:spLocks noGrp="1"/>
          </p:cNvSpPr>
          <p:nvPr>
            <p:ph type="title"/>
          </p:nvPr>
        </p:nvSpPr>
        <p:spPr/>
        <p:txBody>
          <a:bodyPr/>
          <a:lstStyle/>
          <a:p>
            <a:r>
              <a:rPr lang="en-AU" dirty="0"/>
              <a:t>Wireframes</a:t>
            </a:r>
          </a:p>
        </p:txBody>
      </p:sp>
      <p:sp>
        <p:nvSpPr>
          <p:cNvPr id="4" name="Rectangle 3">
            <a:extLst>
              <a:ext uri="{FF2B5EF4-FFF2-40B4-BE49-F238E27FC236}">
                <a16:creationId xmlns:a16="http://schemas.microsoft.com/office/drawing/2014/main" id="{4ADCCDED-35E2-39EC-84BF-F172D7959A25}"/>
              </a:ext>
            </a:extLst>
          </p:cNvPr>
          <p:cNvSpPr/>
          <p:nvPr/>
        </p:nvSpPr>
        <p:spPr>
          <a:xfrm>
            <a:off x="2157628" y="2510727"/>
            <a:ext cx="7873695" cy="4265909"/>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FB8F97C8-2FA7-0A19-B4F0-85511CC80D9B}"/>
              </a:ext>
            </a:extLst>
          </p:cNvPr>
          <p:cNvSpPr/>
          <p:nvPr/>
        </p:nvSpPr>
        <p:spPr>
          <a:xfrm>
            <a:off x="2157628" y="2510727"/>
            <a:ext cx="7873695" cy="1239864"/>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3200" b="1" dirty="0"/>
              <a:t>Climate Facts</a:t>
            </a:r>
          </a:p>
        </p:txBody>
      </p:sp>
      <p:sp>
        <p:nvSpPr>
          <p:cNvPr id="6" name="Callout: Line 5">
            <a:extLst>
              <a:ext uri="{FF2B5EF4-FFF2-40B4-BE49-F238E27FC236}">
                <a16:creationId xmlns:a16="http://schemas.microsoft.com/office/drawing/2014/main" id="{03596C0E-2339-E4B9-A4BF-79FBC33522BC}"/>
              </a:ext>
            </a:extLst>
          </p:cNvPr>
          <p:cNvSpPr/>
          <p:nvPr/>
        </p:nvSpPr>
        <p:spPr>
          <a:xfrm>
            <a:off x="10120394" y="2588218"/>
            <a:ext cx="1979908" cy="1239864"/>
          </a:xfrm>
          <a:prstGeom prst="borderCallout1">
            <a:avLst>
              <a:gd name="adj1" fmla="val 22454"/>
              <a:gd name="adj2" fmla="val 1397"/>
              <a:gd name="adj3" fmla="val 39607"/>
              <a:gd name="adj4" fmla="val -123443"/>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AU" sz="1100" dirty="0"/>
              <a:t>Clear text establishes the website. Large text used to establish hierarchy.</a:t>
            </a:r>
          </a:p>
        </p:txBody>
      </p:sp>
      <p:sp>
        <p:nvSpPr>
          <p:cNvPr id="7" name="Callout: Line 6">
            <a:extLst>
              <a:ext uri="{FF2B5EF4-FFF2-40B4-BE49-F238E27FC236}">
                <a16:creationId xmlns:a16="http://schemas.microsoft.com/office/drawing/2014/main" id="{D59DB24B-BC9B-98C1-9D68-B08D855D7DDB}"/>
              </a:ext>
            </a:extLst>
          </p:cNvPr>
          <p:cNvSpPr/>
          <p:nvPr/>
        </p:nvSpPr>
        <p:spPr>
          <a:xfrm>
            <a:off x="10120394" y="4139340"/>
            <a:ext cx="1979908" cy="1239864"/>
          </a:xfrm>
          <a:prstGeom prst="borderCallout1">
            <a:avLst>
              <a:gd name="adj1" fmla="val 22454"/>
              <a:gd name="adj2" fmla="val 1397"/>
              <a:gd name="adj3" fmla="val 8669"/>
              <a:gd name="adj4" fmla="val -93306"/>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AU" sz="1100" dirty="0"/>
              <a:t>Colour Contrast and Clear borders used to form  hierarchy and split content based on relevance and importance</a:t>
            </a:r>
          </a:p>
        </p:txBody>
      </p:sp>
      <p:sp>
        <p:nvSpPr>
          <p:cNvPr id="8" name="Rectangle 7">
            <a:extLst>
              <a:ext uri="{FF2B5EF4-FFF2-40B4-BE49-F238E27FC236}">
                <a16:creationId xmlns:a16="http://schemas.microsoft.com/office/drawing/2014/main" id="{7842BF53-340A-F67B-77AA-96FC784BE9F1}"/>
              </a:ext>
            </a:extLst>
          </p:cNvPr>
          <p:cNvSpPr/>
          <p:nvPr/>
        </p:nvSpPr>
        <p:spPr>
          <a:xfrm>
            <a:off x="2157628" y="3750590"/>
            <a:ext cx="7873695" cy="290593"/>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(Nav Bar)</a:t>
            </a:r>
          </a:p>
        </p:txBody>
      </p:sp>
      <p:sp>
        <p:nvSpPr>
          <p:cNvPr id="9" name="Callout: Line 8">
            <a:extLst>
              <a:ext uri="{FF2B5EF4-FFF2-40B4-BE49-F238E27FC236}">
                <a16:creationId xmlns:a16="http://schemas.microsoft.com/office/drawing/2014/main" id="{5C194393-B493-3B52-CA52-08A7AA451D45}"/>
              </a:ext>
            </a:extLst>
          </p:cNvPr>
          <p:cNvSpPr/>
          <p:nvPr/>
        </p:nvSpPr>
        <p:spPr>
          <a:xfrm>
            <a:off x="88649" y="2656022"/>
            <a:ext cx="1979908" cy="1239864"/>
          </a:xfrm>
          <a:prstGeom prst="borderCallout1">
            <a:avLst>
              <a:gd name="adj1" fmla="val 89017"/>
              <a:gd name="adj2" fmla="val 91417"/>
              <a:gd name="adj3" fmla="val 105984"/>
              <a:gd name="adj4" fmla="val 171866"/>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AU" sz="1100" dirty="0"/>
              <a:t>Easy to access navigation bar located where most nav bar’s are for easy learnability</a:t>
            </a:r>
          </a:p>
        </p:txBody>
      </p:sp>
      <p:sp>
        <p:nvSpPr>
          <p:cNvPr id="10" name="Callout: Line 9">
            <a:extLst>
              <a:ext uri="{FF2B5EF4-FFF2-40B4-BE49-F238E27FC236}">
                <a16:creationId xmlns:a16="http://schemas.microsoft.com/office/drawing/2014/main" id="{84844351-A823-A977-FA2A-A1CDC676BDF4}"/>
              </a:ext>
            </a:extLst>
          </p:cNvPr>
          <p:cNvSpPr/>
          <p:nvPr/>
        </p:nvSpPr>
        <p:spPr>
          <a:xfrm>
            <a:off x="88649" y="4108400"/>
            <a:ext cx="1979908" cy="1239864"/>
          </a:xfrm>
          <a:prstGeom prst="borderCallout1">
            <a:avLst>
              <a:gd name="adj1" fmla="val 89017"/>
              <a:gd name="adj2" fmla="val 91417"/>
              <a:gd name="adj3" fmla="val 67859"/>
              <a:gd name="adj4" fmla="val 153471"/>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AU" sz="1100" dirty="0"/>
              <a:t>Simple and noncomplex overall UI for easy retrieval of any presented information</a:t>
            </a:r>
          </a:p>
        </p:txBody>
      </p:sp>
      <p:sp>
        <p:nvSpPr>
          <p:cNvPr id="11" name="Action Button: Get Information 10">
            <a:hlinkClick r:id="" action="ppaction://noaction" highlightClick="1"/>
            <a:extLst>
              <a:ext uri="{FF2B5EF4-FFF2-40B4-BE49-F238E27FC236}">
                <a16:creationId xmlns:a16="http://schemas.microsoft.com/office/drawing/2014/main" id="{F9565453-4CB1-36A2-C035-9AFF28DF1630}"/>
              </a:ext>
            </a:extLst>
          </p:cNvPr>
          <p:cNvSpPr/>
          <p:nvPr/>
        </p:nvSpPr>
        <p:spPr>
          <a:xfrm>
            <a:off x="4458991" y="4242720"/>
            <a:ext cx="3274017" cy="2065149"/>
          </a:xfrm>
          <a:prstGeom prst="actionButtonInformation">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Callout: Line 11">
            <a:extLst>
              <a:ext uri="{FF2B5EF4-FFF2-40B4-BE49-F238E27FC236}">
                <a16:creationId xmlns:a16="http://schemas.microsoft.com/office/drawing/2014/main" id="{999B297B-8043-25D0-A3E0-A9D9313350B1}"/>
              </a:ext>
            </a:extLst>
          </p:cNvPr>
          <p:cNvSpPr/>
          <p:nvPr/>
        </p:nvSpPr>
        <p:spPr>
          <a:xfrm>
            <a:off x="88649" y="5500665"/>
            <a:ext cx="1979908" cy="1239864"/>
          </a:xfrm>
          <a:prstGeom prst="borderCallout1">
            <a:avLst>
              <a:gd name="adj1" fmla="val 89017"/>
              <a:gd name="adj2" fmla="val 91417"/>
              <a:gd name="adj3" fmla="val 4734"/>
              <a:gd name="adj4" fmla="val 23272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AU" sz="1100" dirty="0"/>
              <a:t>Charts placed at top of page so visual data is easy to find</a:t>
            </a:r>
          </a:p>
        </p:txBody>
      </p:sp>
    </p:spTree>
    <p:extLst>
      <p:ext uri="{BB962C8B-B14F-4D97-AF65-F5344CB8AC3E}">
        <p14:creationId xmlns:p14="http://schemas.microsoft.com/office/powerpoint/2010/main" val="3437806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B976-99D5-56D8-BE2C-71B66A0187C0}"/>
              </a:ext>
            </a:extLst>
          </p:cNvPr>
          <p:cNvSpPr>
            <a:spLocks noGrp="1"/>
          </p:cNvSpPr>
          <p:nvPr>
            <p:ph type="title"/>
          </p:nvPr>
        </p:nvSpPr>
        <p:spPr/>
        <p:txBody>
          <a:bodyPr/>
          <a:lstStyle/>
          <a:p>
            <a:r>
              <a:rPr lang="en-AU" dirty="0"/>
              <a:t>Wireframes</a:t>
            </a:r>
          </a:p>
        </p:txBody>
      </p:sp>
      <p:sp>
        <p:nvSpPr>
          <p:cNvPr id="6" name="Rectangle 5">
            <a:extLst>
              <a:ext uri="{FF2B5EF4-FFF2-40B4-BE49-F238E27FC236}">
                <a16:creationId xmlns:a16="http://schemas.microsoft.com/office/drawing/2014/main" id="{53B145B7-56D1-4F8C-8E2C-E2FDCCB620F7}"/>
              </a:ext>
            </a:extLst>
          </p:cNvPr>
          <p:cNvSpPr/>
          <p:nvPr/>
        </p:nvSpPr>
        <p:spPr>
          <a:xfrm>
            <a:off x="2159152" y="2418448"/>
            <a:ext cx="7873695" cy="4265909"/>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4BA42EDC-1944-486B-80DD-03AB6F534AD6}"/>
              </a:ext>
            </a:extLst>
          </p:cNvPr>
          <p:cNvSpPr/>
          <p:nvPr/>
        </p:nvSpPr>
        <p:spPr>
          <a:xfrm>
            <a:off x="2159152" y="2418448"/>
            <a:ext cx="7873695" cy="1239864"/>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3200" b="1" dirty="0"/>
              <a:t>Climate Facts</a:t>
            </a:r>
          </a:p>
        </p:txBody>
      </p:sp>
      <p:sp>
        <p:nvSpPr>
          <p:cNvPr id="8" name="Rectangle 7">
            <a:extLst>
              <a:ext uri="{FF2B5EF4-FFF2-40B4-BE49-F238E27FC236}">
                <a16:creationId xmlns:a16="http://schemas.microsoft.com/office/drawing/2014/main" id="{9F63FED7-6DCF-4AA9-8CEA-6B9E2C63B702}"/>
              </a:ext>
            </a:extLst>
          </p:cNvPr>
          <p:cNvSpPr/>
          <p:nvPr/>
        </p:nvSpPr>
        <p:spPr>
          <a:xfrm>
            <a:off x="2159152" y="3658311"/>
            <a:ext cx="7873695" cy="290593"/>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(Nav Bar)</a:t>
            </a:r>
          </a:p>
        </p:txBody>
      </p:sp>
      <p:sp>
        <p:nvSpPr>
          <p:cNvPr id="9" name="TextBox 8">
            <a:extLst>
              <a:ext uri="{FF2B5EF4-FFF2-40B4-BE49-F238E27FC236}">
                <a16:creationId xmlns:a16="http://schemas.microsoft.com/office/drawing/2014/main" id="{AA2ECC1E-A358-4FE4-B505-83DD71433638}"/>
              </a:ext>
            </a:extLst>
          </p:cNvPr>
          <p:cNvSpPr txBox="1"/>
          <p:nvPr/>
        </p:nvSpPr>
        <p:spPr>
          <a:xfrm>
            <a:off x="4938795" y="4089737"/>
            <a:ext cx="2311360" cy="461665"/>
          </a:xfrm>
          <a:prstGeom prst="rect">
            <a:avLst/>
          </a:prstGeom>
          <a:noFill/>
        </p:spPr>
        <p:txBody>
          <a:bodyPr wrap="square" rtlCol="0">
            <a:spAutoFit/>
          </a:bodyPr>
          <a:lstStyle/>
          <a:p>
            <a:r>
              <a:rPr lang="en-AU" sz="2400" b="1" dirty="0"/>
              <a:t>Data Upload</a:t>
            </a:r>
          </a:p>
        </p:txBody>
      </p:sp>
      <p:sp>
        <p:nvSpPr>
          <p:cNvPr id="10" name="Rectangle: Rounded Corners 9">
            <a:extLst>
              <a:ext uri="{FF2B5EF4-FFF2-40B4-BE49-F238E27FC236}">
                <a16:creationId xmlns:a16="http://schemas.microsoft.com/office/drawing/2014/main" id="{CA564239-0356-4124-956D-8D311D948590}"/>
              </a:ext>
            </a:extLst>
          </p:cNvPr>
          <p:cNvSpPr/>
          <p:nvPr/>
        </p:nvSpPr>
        <p:spPr>
          <a:xfrm>
            <a:off x="5108769" y="5026037"/>
            <a:ext cx="1971413" cy="290593"/>
          </a:xfrm>
          <a:prstGeom prst="round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AU" sz="1400" dirty="0">
                <a:solidFill>
                  <a:schemeClr val="bg1">
                    <a:lumMod val="95000"/>
                  </a:schemeClr>
                </a:solidFill>
              </a:rPr>
              <a:t>(Upload link)</a:t>
            </a:r>
          </a:p>
        </p:txBody>
      </p:sp>
      <p:sp>
        <p:nvSpPr>
          <p:cNvPr id="12" name="Rectangle: Rounded Corners 11">
            <a:extLst>
              <a:ext uri="{FF2B5EF4-FFF2-40B4-BE49-F238E27FC236}">
                <a16:creationId xmlns:a16="http://schemas.microsoft.com/office/drawing/2014/main" id="{B430D8F1-5C8B-4626-88F9-2DB5A4AF6F65}"/>
              </a:ext>
            </a:extLst>
          </p:cNvPr>
          <p:cNvSpPr/>
          <p:nvPr/>
        </p:nvSpPr>
        <p:spPr>
          <a:xfrm>
            <a:off x="5108768" y="6131230"/>
            <a:ext cx="1971413" cy="290593"/>
          </a:xfrm>
          <a:prstGeom prst="round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AU" sz="1400" dirty="0">
                <a:solidFill>
                  <a:schemeClr val="bg1">
                    <a:lumMod val="95000"/>
                  </a:schemeClr>
                </a:solidFill>
              </a:rPr>
              <a:t>Submit</a:t>
            </a:r>
          </a:p>
        </p:txBody>
      </p:sp>
      <p:sp>
        <p:nvSpPr>
          <p:cNvPr id="13" name="Callout: Line 12">
            <a:extLst>
              <a:ext uri="{FF2B5EF4-FFF2-40B4-BE49-F238E27FC236}">
                <a16:creationId xmlns:a16="http://schemas.microsoft.com/office/drawing/2014/main" id="{D6AC98ED-CE8E-47E5-9B25-E913F5D12056}"/>
              </a:ext>
            </a:extLst>
          </p:cNvPr>
          <p:cNvSpPr/>
          <p:nvPr/>
        </p:nvSpPr>
        <p:spPr>
          <a:xfrm>
            <a:off x="88649" y="2656022"/>
            <a:ext cx="1979908" cy="1239864"/>
          </a:xfrm>
          <a:prstGeom prst="borderCallout1">
            <a:avLst>
              <a:gd name="adj1" fmla="val 89017"/>
              <a:gd name="adj2" fmla="val 91417"/>
              <a:gd name="adj3" fmla="val 178381"/>
              <a:gd name="adj4" fmla="val 230761"/>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AU" sz="1100" dirty="0"/>
              <a:t>Simple and user friendly form layout with clear instructions</a:t>
            </a:r>
          </a:p>
        </p:txBody>
      </p:sp>
      <p:sp>
        <p:nvSpPr>
          <p:cNvPr id="14" name="Callout: Line 13">
            <a:extLst>
              <a:ext uri="{FF2B5EF4-FFF2-40B4-BE49-F238E27FC236}">
                <a16:creationId xmlns:a16="http://schemas.microsoft.com/office/drawing/2014/main" id="{DCC13485-0C36-48FF-9528-FB48CDBB1B0A}"/>
              </a:ext>
            </a:extLst>
          </p:cNvPr>
          <p:cNvSpPr/>
          <p:nvPr/>
        </p:nvSpPr>
        <p:spPr>
          <a:xfrm>
            <a:off x="10238878" y="3275954"/>
            <a:ext cx="1979908" cy="1239864"/>
          </a:xfrm>
          <a:prstGeom prst="borderCallout1">
            <a:avLst>
              <a:gd name="adj1" fmla="val 65336"/>
              <a:gd name="adj2" fmla="val 1168"/>
              <a:gd name="adj3" fmla="val 85009"/>
              <a:gd name="adj4" fmla="val -14379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AU" sz="1100" dirty="0"/>
              <a:t>Large </a:t>
            </a:r>
            <a:r>
              <a:rPr lang="en-AU" sz="1100" dirty="0" err="1"/>
              <a:t>SubTitle</a:t>
            </a:r>
            <a:r>
              <a:rPr lang="en-AU" sz="1100" dirty="0"/>
              <a:t> ensures user is on correct page</a:t>
            </a:r>
          </a:p>
        </p:txBody>
      </p:sp>
      <p:sp>
        <p:nvSpPr>
          <p:cNvPr id="15" name="Callout: Line 14">
            <a:extLst>
              <a:ext uri="{FF2B5EF4-FFF2-40B4-BE49-F238E27FC236}">
                <a16:creationId xmlns:a16="http://schemas.microsoft.com/office/drawing/2014/main" id="{3A616706-6C5A-4BA6-A361-D363384B6A5C}"/>
              </a:ext>
            </a:extLst>
          </p:cNvPr>
          <p:cNvSpPr/>
          <p:nvPr/>
        </p:nvSpPr>
        <p:spPr>
          <a:xfrm>
            <a:off x="88649" y="5241229"/>
            <a:ext cx="1979908" cy="1239864"/>
          </a:xfrm>
          <a:prstGeom prst="borderCallout1">
            <a:avLst>
              <a:gd name="adj1" fmla="val 89017"/>
              <a:gd name="adj2" fmla="val 91417"/>
              <a:gd name="adj3" fmla="val 78243"/>
              <a:gd name="adj4" fmla="val 23838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AU" sz="1100" dirty="0"/>
              <a:t>Use of colour contrast to draw attention to an action button</a:t>
            </a:r>
          </a:p>
        </p:txBody>
      </p:sp>
      <p:sp>
        <p:nvSpPr>
          <p:cNvPr id="16" name="Callout: Line 15">
            <a:extLst>
              <a:ext uri="{FF2B5EF4-FFF2-40B4-BE49-F238E27FC236}">
                <a16:creationId xmlns:a16="http://schemas.microsoft.com/office/drawing/2014/main" id="{448BB95E-AF0B-4D42-8056-FC28AC81D4B0}"/>
              </a:ext>
            </a:extLst>
          </p:cNvPr>
          <p:cNvSpPr/>
          <p:nvPr/>
        </p:nvSpPr>
        <p:spPr>
          <a:xfrm>
            <a:off x="10238878" y="5181959"/>
            <a:ext cx="1979908" cy="1239864"/>
          </a:xfrm>
          <a:prstGeom prst="borderCallout1">
            <a:avLst>
              <a:gd name="adj1" fmla="val 96460"/>
              <a:gd name="adj2" fmla="val -1375"/>
              <a:gd name="adj3" fmla="val 11386"/>
              <a:gd name="adj4" fmla="val -146191"/>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AU" sz="1100" dirty="0"/>
              <a:t>File upload link will only allow .csv files for data integrity</a:t>
            </a:r>
          </a:p>
        </p:txBody>
      </p:sp>
    </p:spTree>
    <p:extLst>
      <p:ext uri="{BB962C8B-B14F-4D97-AF65-F5344CB8AC3E}">
        <p14:creationId xmlns:p14="http://schemas.microsoft.com/office/powerpoint/2010/main" val="2954136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5F3B0-FF87-40D4-8D3E-B980A561DBA0}"/>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499D38AB-FE28-4B96-B77B-6739FA3AA5AD}"/>
              </a:ext>
            </a:extLst>
          </p:cNvPr>
          <p:cNvSpPr>
            <a:spLocks noGrp="1"/>
          </p:cNvSpPr>
          <p:nvPr>
            <p:ph idx="1"/>
          </p:nvPr>
        </p:nvSpPr>
        <p:spPr/>
        <p:txBody>
          <a:bodyPr/>
          <a:lstStyle/>
          <a:p>
            <a:r>
              <a:rPr lang="en-AU" dirty="0"/>
              <a:t>(More Wireframe)</a:t>
            </a:r>
          </a:p>
        </p:txBody>
      </p:sp>
    </p:spTree>
    <p:extLst>
      <p:ext uri="{BB962C8B-B14F-4D97-AF65-F5344CB8AC3E}">
        <p14:creationId xmlns:p14="http://schemas.microsoft.com/office/powerpoint/2010/main" val="147345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0C42-4C8F-09FC-13D6-066B54B8BB75}"/>
              </a:ext>
            </a:extLst>
          </p:cNvPr>
          <p:cNvSpPr>
            <a:spLocks noGrp="1"/>
          </p:cNvSpPr>
          <p:nvPr>
            <p:ph type="title"/>
          </p:nvPr>
        </p:nvSpPr>
        <p:spPr/>
        <p:txBody>
          <a:bodyPr/>
          <a:lstStyle/>
          <a:p>
            <a:r>
              <a:rPr lang="en-AU" dirty="0"/>
              <a:t>Algorithms</a:t>
            </a:r>
          </a:p>
        </p:txBody>
      </p:sp>
      <p:sp>
        <p:nvSpPr>
          <p:cNvPr id="3" name="Content Placeholder 2">
            <a:extLst>
              <a:ext uri="{FF2B5EF4-FFF2-40B4-BE49-F238E27FC236}">
                <a16:creationId xmlns:a16="http://schemas.microsoft.com/office/drawing/2014/main" id="{09503645-8AC1-2660-3309-A3C06FF4517E}"/>
              </a:ext>
            </a:extLst>
          </p:cNvPr>
          <p:cNvSpPr>
            <a:spLocks noGrp="1"/>
          </p:cNvSpPr>
          <p:nvPr>
            <p:ph idx="1"/>
          </p:nvPr>
        </p:nvSpPr>
        <p:spPr>
          <a:xfrm>
            <a:off x="196828" y="2324746"/>
            <a:ext cx="10268712" cy="3833351"/>
          </a:xfrm>
        </p:spPr>
        <p:txBody>
          <a:bodyPr/>
          <a:lstStyle/>
          <a:p>
            <a:r>
              <a:rPr lang="en-AU" dirty="0"/>
              <a:t>(Algo goes here)</a:t>
            </a:r>
          </a:p>
        </p:txBody>
      </p:sp>
    </p:spTree>
    <p:extLst>
      <p:ext uri="{BB962C8B-B14F-4D97-AF65-F5344CB8AC3E}">
        <p14:creationId xmlns:p14="http://schemas.microsoft.com/office/powerpoint/2010/main" val="1578411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Wind turbines against blue sky">
            <a:extLst>
              <a:ext uri="{FF2B5EF4-FFF2-40B4-BE49-F238E27FC236}">
                <a16:creationId xmlns:a16="http://schemas.microsoft.com/office/drawing/2014/main" id="{F6083FD8-2B99-145A-DF59-8FDB3AB49E49}"/>
              </a:ext>
            </a:extLst>
          </p:cNvPr>
          <p:cNvPicPr>
            <a:picLocks noChangeAspect="1"/>
          </p:cNvPicPr>
          <p:nvPr/>
        </p:nvPicPr>
        <p:blipFill rotWithShape="1">
          <a:blip r:embed="rId2"/>
          <a:srcRect b="17280"/>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0B446-4026-16F3-3731-E4989432A0E8}"/>
              </a:ext>
            </a:extLst>
          </p:cNvPr>
          <p:cNvSpPr>
            <a:spLocks noGrp="1"/>
          </p:cNvSpPr>
          <p:nvPr>
            <p:ph type="title"/>
          </p:nvPr>
        </p:nvSpPr>
        <p:spPr>
          <a:xfrm>
            <a:off x="961644" y="5078181"/>
            <a:ext cx="10268712" cy="573669"/>
          </a:xfrm>
        </p:spPr>
        <p:txBody>
          <a:bodyPr vert="horz" lIns="91440" tIns="45720" rIns="91440" bIns="45720" rtlCol="0" anchor="b">
            <a:noAutofit/>
          </a:bodyPr>
          <a:lstStyle/>
          <a:p>
            <a:pPr algn="ctr">
              <a:lnSpc>
                <a:spcPct val="90000"/>
              </a:lnSpc>
            </a:pPr>
            <a:r>
              <a:rPr lang="en-US" sz="3600" cap="all" dirty="0">
                <a:solidFill>
                  <a:srgbClr val="FFFFFF"/>
                </a:solidFill>
              </a:rPr>
              <a:t>Climate Facts</a:t>
            </a:r>
          </a:p>
        </p:txBody>
      </p:sp>
      <p:sp>
        <p:nvSpPr>
          <p:cNvPr id="4" name="TextBox 3">
            <a:extLst>
              <a:ext uri="{FF2B5EF4-FFF2-40B4-BE49-F238E27FC236}">
                <a16:creationId xmlns:a16="http://schemas.microsoft.com/office/drawing/2014/main" id="{1F86678D-3C62-8971-A807-B3813E560F46}"/>
              </a:ext>
            </a:extLst>
          </p:cNvPr>
          <p:cNvSpPr txBox="1"/>
          <p:nvPr/>
        </p:nvSpPr>
        <p:spPr>
          <a:xfrm>
            <a:off x="961644" y="4551139"/>
            <a:ext cx="10268712" cy="513449"/>
          </a:xfrm>
          <a:prstGeom prst="rect">
            <a:avLst/>
          </a:prstGeom>
        </p:spPr>
        <p:txBody>
          <a:bodyPr vert="horz" lIns="91440" tIns="45720" rIns="91440" bIns="45720" rtlCol="0" anchor="t">
            <a:normAutofit/>
          </a:bodyPr>
          <a:lstStyle/>
          <a:p>
            <a:pPr algn="ctr">
              <a:lnSpc>
                <a:spcPct val="101000"/>
              </a:lnSpc>
              <a:spcBef>
                <a:spcPts val="700"/>
              </a:spcBef>
              <a:spcAft>
                <a:spcPts val="700"/>
              </a:spcAft>
            </a:pPr>
            <a:r>
              <a:rPr lang="en-US" sz="2000" spc="50" dirty="0">
                <a:solidFill>
                  <a:schemeClr val="bg1"/>
                </a:solidFill>
              </a:rPr>
              <a:t>Technical Proposal</a:t>
            </a:r>
          </a:p>
        </p:txBody>
      </p:sp>
      <p:sp>
        <p:nvSpPr>
          <p:cNvPr id="7" name="TextBox 6">
            <a:extLst>
              <a:ext uri="{FF2B5EF4-FFF2-40B4-BE49-F238E27FC236}">
                <a16:creationId xmlns:a16="http://schemas.microsoft.com/office/drawing/2014/main" id="{480D7CEA-4449-D940-6626-07AE7BD5CC52}"/>
              </a:ext>
            </a:extLst>
          </p:cNvPr>
          <p:cNvSpPr txBox="1"/>
          <p:nvPr/>
        </p:nvSpPr>
        <p:spPr>
          <a:xfrm>
            <a:off x="961644" y="5651850"/>
            <a:ext cx="10268712" cy="513449"/>
          </a:xfrm>
          <a:prstGeom prst="rect">
            <a:avLst/>
          </a:prstGeom>
        </p:spPr>
        <p:txBody>
          <a:bodyPr vert="horz" lIns="91440" tIns="45720" rIns="91440" bIns="45720" rtlCol="0" anchor="t">
            <a:normAutofit/>
          </a:bodyPr>
          <a:lstStyle/>
          <a:p>
            <a:pPr algn="ctr">
              <a:lnSpc>
                <a:spcPct val="101000"/>
              </a:lnSpc>
              <a:spcBef>
                <a:spcPts val="700"/>
              </a:spcBef>
              <a:spcAft>
                <a:spcPts val="700"/>
              </a:spcAft>
            </a:pPr>
            <a:r>
              <a:rPr lang="en-US" sz="2000" spc="50" dirty="0">
                <a:solidFill>
                  <a:schemeClr val="bg1"/>
                </a:solidFill>
              </a:rPr>
              <a:t>A Web Application</a:t>
            </a:r>
          </a:p>
        </p:txBody>
      </p:sp>
    </p:spTree>
    <p:extLst>
      <p:ext uri="{BB962C8B-B14F-4D97-AF65-F5344CB8AC3E}">
        <p14:creationId xmlns:p14="http://schemas.microsoft.com/office/powerpoint/2010/main" val="1513122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CF2E1-D14C-AF38-9F83-1D0CE6FBFAC1}"/>
              </a:ext>
            </a:extLst>
          </p:cNvPr>
          <p:cNvSpPr>
            <a:spLocks noGrp="1"/>
          </p:cNvSpPr>
          <p:nvPr>
            <p:ph type="title"/>
          </p:nvPr>
        </p:nvSpPr>
        <p:spPr/>
        <p:txBody>
          <a:bodyPr/>
          <a:lstStyle/>
          <a:p>
            <a:r>
              <a:rPr lang="en-AU" dirty="0"/>
              <a:t>Prototype</a:t>
            </a:r>
          </a:p>
        </p:txBody>
      </p:sp>
      <p:sp>
        <p:nvSpPr>
          <p:cNvPr id="3" name="Text Placeholder 2">
            <a:extLst>
              <a:ext uri="{FF2B5EF4-FFF2-40B4-BE49-F238E27FC236}">
                <a16:creationId xmlns:a16="http://schemas.microsoft.com/office/drawing/2014/main" id="{F0BC5410-325B-74E1-9F53-CE5F7860DD5D}"/>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785120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3C38-9BD4-67A2-372E-FB641A56906D}"/>
              </a:ext>
            </a:extLst>
          </p:cNvPr>
          <p:cNvSpPr>
            <a:spLocks noGrp="1"/>
          </p:cNvSpPr>
          <p:nvPr>
            <p:ph type="title"/>
          </p:nvPr>
        </p:nvSpPr>
        <p:spPr/>
        <p:txBody>
          <a:bodyPr/>
          <a:lstStyle/>
          <a:p>
            <a:endParaRPr lang="en-AU" dirty="0"/>
          </a:p>
        </p:txBody>
      </p:sp>
      <p:sp>
        <p:nvSpPr>
          <p:cNvPr id="6" name="Rectangle 5">
            <a:extLst>
              <a:ext uri="{FF2B5EF4-FFF2-40B4-BE49-F238E27FC236}">
                <a16:creationId xmlns:a16="http://schemas.microsoft.com/office/drawing/2014/main" id="{365F7FB3-CFC3-4F7B-B1B7-C2C83FB875BB}"/>
              </a:ext>
            </a:extLst>
          </p:cNvPr>
          <p:cNvSpPr/>
          <p:nvPr/>
        </p:nvSpPr>
        <p:spPr>
          <a:xfrm>
            <a:off x="2157628" y="2510727"/>
            <a:ext cx="7873695" cy="4265909"/>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8DF61E1C-4245-4A07-9184-A936F4FD34FD}"/>
              </a:ext>
            </a:extLst>
          </p:cNvPr>
          <p:cNvSpPr/>
          <p:nvPr/>
        </p:nvSpPr>
        <p:spPr>
          <a:xfrm>
            <a:off x="2157628" y="2510727"/>
            <a:ext cx="7873695" cy="1239864"/>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3200" b="1" dirty="0"/>
              <a:t>Climate Facts</a:t>
            </a:r>
          </a:p>
        </p:txBody>
      </p:sp>
      <p:sp>
        <p:nvSpPr>
          <p:cNvPr id="8" name="Rectangle 7">
            <a:extLst>
              <a:ext uri="{FF2B5EF4-FFF2-40B4-BE49-F238E27FC236}">
                <a16:creationId xmlns:a16="http://schemas.microsoft.com/office/drawing/2014/main" id="{19AE9C77-ADEC-4446-B809-C0807619E4D1}"/>
              </a:ext>
            </a:extLst>
          </p:cNvPr>
          <p:cNvSpPr/>
          <p:nvPr/>
        </p:nvSpPr>
        <p:spPr>
          <a:xfrm>
            <a:off x="2157628" y="3750590"/>
            <a:ext cx="7873695" cy="290593"/>
          </a:xfrm>
          <a:prstGeom prst="rect">
            <a:avLst/>
          </a:prstGeom>
          <a:solidFill>
            <a:schemeClr val="bg2">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HOME | UPLOAD | EMISSIONS BY SECTOR | STATE TOTALS</a:t>
            </a:r>
          </a:p>
        </p:txBody>
      </p:sp>
    </p:spTree>
    <p:extLst>
      <p:ext uri="{BB962C8B-B14F-4D97-AF65-F5344CB8AC3E}">
        <p14:creationId xmlns:p14="http://schemas.microsoft.com/office/powerpoint/2010/main" val="3598790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8E28-95A6-4625-AB9B-87140084635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45AA956-353D-44FC-9B32-BDFEAD6A1CFB}"/>
              </a:ext>
            </a:extLst>
          </p:cNvPr>
          <p:cNvSpPr>
            <a:spLocks noGrp="1"/>
          </p:cNvSpPr>
          <p:nvPr>
            <p:ph idx="1"/>
          </p:nvPr>
        </p:nvSpPr>
        <p:spPr/>
        <p:txBody>
          <a:bodyPr/>
          <a:lstStyle/>
          <a:p>
            <a:r>
              <a:rPr lang="en-AU" dirty="0"/>
              <a:t>More </a:t>
            </a:r>
            <a:r>
              <a:rPr lang="en-AU" dirty="0" err="1"/>
              <a:t>Mockups</a:t>
            </a:r>
            <a:r>
              <a:rPr lang="en-AU" dirty="0"/>
              <a:t> here</a:t>
            </a:r>
          </a:p>
        </p:txBody>
      </p:sp>
    </p:spTree>
    <p:extLst>
      <p:ext uri="{BB962C8B-B14F-4D97-AF65-F5344CB8AC3E}">
        <p14:creationId xmlns:p14="http://schemas.microsoft.com/office/powerpoint/2010/main" val="3770823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0E07-9429-19CE-91D7-D87302B79AFF}"/>
              </a:ext>
            </a:extLst>
          </p:cNvPr>
          <p:cNvSpPr>
            <a:spLocks noGrp="1"/>
          </p:cNvSpPr>
          <p:nvPr>
            <p:ph type="title"/>
          </p:nvPr>
        </p:nvSpPr>
        <p:spPr/>
        <p:txBody>
          <a:bodyPr/>
          <a:lstStyle/>
          <a:p>
            <a:r>
              <a:rPr lang="en-AU" dirty="0"/>
              <a:t>Conclusion</a:t>
            </a:r>
          </a:p>
        </p:txBody>
      </p:sp>
      <p:sp>
        <p:nvSpPr>
          <p:cNvPr id="3" name="Text Placeholder 2">
            <a:extLst>
              <a:ext uri="{FF2B5EF4-FFF2-40B4-BE49-F238E27FC236}">
                <a16:creationId xmlns:a16="http://schemas.microsoft.com/office/drawing/2014/main" id="{DD3DC184-67FF-7661-F77E-5BD3F1B38B7F}"/>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4201039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9D5-1A98-B361-DA87-B1BDC7BBE845}"/>
              </a:ext>
            </a:extLst>
          </p:cNvPr>
          <p:cNvSpPr>
            <a:spLocks noGrp="1"/>
          </p:cNvSpPr>
          <p:nvPr>
            <p:ph type="title"/>
          </p:nvPr>
        </p:nvSpPr>
        <p:spPr/>
        <p:txBody>
          <a:bodyPr/>
          <a:lstStyle/>
          <a:p>
            <a:r>
              <a:rPr lang="en-AU" dirty="0"/>
              <a:t>Evaluation</a:t>
            </a:r>
          </a:p>
        </p:txBody>
      </p:sp>
      <p:sp>
        <p:nvSpPr>
          <p:cNvPr id="3" name="Content Placeholder 2">
            <a:extLst>
              <a:ext uri="{FF2B5EF4-FFF2-40B4-BE49-F238E27FC236}">
                <a16:creationId xmlns:a16="http://schemas.microsoft.com/office/drawing/2014/main" id="{A1A91A43-A883-727F-0CD8-7F03D896E8C0}"/>
              </a:ext>
            </a:extLst>
          </p:cNvPr>
          <p:cNvSpPr>
            <a:spLocks noGrp="1"/>
          </p:cNvSpPr>
          <p:nvPr>
            <p:ph idx="1"/>
          </p:nvPr>
        </p:nvSpPr>
        <p:spPr/>
        <p:txBody>
          <a:bodyPr/>
          <a:lstStyle/>
          <a:p>
            <a:pPr marL="171450" indent="-171450">
              <a:buFont typeface="Arial" panose="020B0604020202020204" pitchFamily="34" charset="0"/>
              <a:buChar char="•"/>
            </a:pPr>
            <a:r>
              <a:rPr lang="en-AU" sz="1200" b="1" dirty="0"/>
              <a:t>Personal</a:t>
            </a:r>
            <a:r>
              <a:rPr lang="en-AU" sz="1200" dirty="0"/>
              <a:t> – Climate change affects everyone, displaying information in an easy-to-read and accessible manner allows people of all ages to be informed with correct statistics preventing misinformation.</a:t>
            </a:r>
          </a:p>
          <a:p>
            <a:endParaRPr lang="en-AU" sz="1200" dirty="0"/>
          </a:p>
          <a:p>
            <a:pPr marL="171450" indent="-171450">
              <a:buFont typeface="Arial" panose="020B0604020202020204" pitchFamily="34" charset="0"/>
              <a:buChar char="•"/>
            </a:pPr>
            <a:r>
              <a:rPr lang="en-AU" sz="1200" b="1" dirty="0"/>
              <a:t>Social</a:t>
            </a:r>
            <a:r>
              <a:rPr lang="en-AU" sz="1200" dirty="0"/>
              <a:t> – People will be able to take correct climate data and interpret it as they see fit, informing the community against misinformation. </a:t>
            </a:r>
          </a:p>
          <a:p>
            <a:pPr marL="171450" indent="-171450">
              <a:buFont typeface="Arial" panose="020B0604020202020204" pitchFamily="34" charset="0"/>
              <a:buChar char="•"/>
            </a:pPr>
            <a:endParaRPr lang="en-AU" sz="1200" dirty="0"/>
          </a:p>
          <a:p>
            <a:pPr marL="171450" indent="-171450">
              <a:buFont typeface="Arial" panose="020B0604020202020204" pitchFamily="34" charset="0"/>
              <a:buChar char="•"/>
            </a:pPr>
            <a:r>
              <a:rPr lang="en-AU" sz="1200" b="1" dirty="0"/>
              <a:t>Economic</a:t>
            </a:r>
            <a:r>
              <a:rPr lang="en-AU" sz="1200" dirty="0"/>
              <a:t> – Anyone with a device and an internet connection can access Climate Facts. There is limited economic impact, as the application will be state-hosted utilising data they are already funded to collect. There will be minimal costs such as administration and server hosting.</a:t>
            </a:r>
          </a:p>
        </p:txBody>
      </p:sp>
    </p:spTree>
    <p:extLst>
      <p:ext uri="{BB962C8B-B14F-4D97-AF65-F5344CB8AC3E}">
        <p14:creationId xmlns:p14="http://schemas.microsoft.com/office/powerpoint/2010/main" val="2015755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6C5C9-9498-9710-2C24-A3D5F3966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B5A37-EA97-DE55-0CE9-10D2330B4EC8}"/>
              </a:ext>
            </a:extLst>
          </p:cNvPr>
          <p:cNvSpPr>
            <a:spLocks noGrp="1"/>
          </p:cNvSpPr>
          <p:nvPr>
            <p:ph type="title"/>
          </p:nvPr>
        </p:nvSpPr>
        <p:spPr/>
        <p:txBody>
          <a:bodyPr/>
          <a:lstStyle/>
          <a:p>
            <a:r>
              <a:rPr lang="en-AU" dirty="0"/>
              <a:t>Evaluation</a:t>
            </a:r>
          </a:p>
        </p:txBody>
      </p:sp>
      <p:sp>
        <p:nvSpPr>
          <p:cNvPr id="3" name="Content Placeholder 2">
            <a:extLst>
              <a:ext uri="{FF2B5EF4-FFF2-40B4-BE49-F238E27FC236}">
                <a16:creationId xmlns:a16="http://schemas.microsoft.com/office/drawing/2014/main" id="{9C9766F6-1661-2EF5-B91D-2A269DA69A62}"/>
              </a:ext>
            </a:extLst>
          </p:cNvPr>
          <p:cNvSpPr>
            <a:spLocks noGrp="1"/>
          </p:cNvSpPr>
          <p:nvPr>
            <p:ph idx="1"/>
          </p:nvPr>
        </p:nvSpPr>
        <p:spPr>
          <a:xfrm>
            <a:off x="5943600" y="2433320"/>
            <a:ext cx="5659120" cy="4185920"/>
          </a:xfrm>
        </p:spPr>
        <p:txBody>
          <a:bodyPr/>
          <a:lstStyle/>
          <a:p>
            <a:r>
              <a:rPr lang="en-AU" sz="1600" b="1" dirty="0"/>
              <a:t>Self-Determined:</a:t>
            </a:r>
          </a:p>
          <a:p>
            <a:r>
              <a:rPr lang="en-AU" sz="1200" dirty="0"/>
              <a:t>All self-determined criteria were completed. A prototype normalised 3NF relational database was developed with appropriate Primary and Foreign Key relationships. This allowed for climate data to be uploaded in the .csv file format. Effective and efficient Algorithms were developed to retrieve correct data for users. All of this was completed, allowing the development of a good UI that contains accessibility features to allow people of all ages easy access to the data, ensuring a good User Experience.</a:t>
            </a:r>
            <a:endParaRPr lang="en-AU" sz="1100" dirty="0"/>
          </a:p>
          <a:p>
            <a:endParaRPr lang="en-AU" sz="1200" dirty="0"/>
          </a:p>
          <a:p>
            <a:endParaRPr lang="en-AU" sz="1600" dirty="0"/>
          </a:p>
        </p:txBody>
      </p:sp>
      <p:sp>
        <p:nvSpPr>
          <p:cNvPr id="4" name="Content Placeholder 2">
            <a:extLst>
              <a:ext uri="{FF2B5EF4-FFF2-40B4-BE49-F238E27FC236}">
                <a16:creationId xmlns:a16="http://schemas.microsoft.com/office/drawing/2014/main" id="{DAB05225-7409-0456-C920-9376D757505A}"/>
              </a:ext>
            </a:extLst>
          </p:cNvPr>
          <p:cNvSpPr txBox="1">
            <a:spLocks/>
          </p:cNvSpPr>
          <p:nvPr/>
        </p:nvSpPr>
        <p:spPr>
          <a:xfrm>
            <a:off x="589280" y="2433320"/>
            <a:ext cx="5354320" cy="4185920"/>
          </a:xfrm>
          <a:prstGeom prst="rect">
            <a:avLst/>
          </a:prstGeom>
        </p:spPr>
        <p:txBody>
          <a:bodyPr lIns="109728" tIns="109728" rIns="109728" bIns="91440"/>
          <a:lstStyle>
            <a:lvl1pPr marL="0" indent="0" algn="l" defTabSz="914400" rtl="0" eaLnBrk="1" latinLnBrk="0" hangingPunct="1">
              <a:lnSpc>
                <a:spcPct val="120000"/>
              </a:lnSpc>
              <a:spcBef>
                <a:spcPts val="700"/>
              </a:spcBef>
              <a:spcAft>
                <a:spcPts val="700"/>
              </a:spcAft>
              <a:buFont typeface="Arial" panose="020B0604020202020204" pitchFamily="34" charset="0"/>
              <a:buNone/>
              <a:defRPr sz="2600" kern="1200" spc="80" baseline="0">
                <a:solidFill>
                  <a:schemeClr val="tx1"/>
                </a:solidFill>
                <a:latin typeface="+mn-lt"/>
                <a:ea typeface="+mn-ea"/>
                <a:cs typeface="+mn-cs"/>
              </a:defRPr>
            </a:lvl1pPr>
            <a:lvl2pPr marL="274320" indent="-274320" algn="l" defTabSz="914400" rtl="0" eaLnBrk="1" latinLnBrk="0" hangingPunct="1">
              <a:lnSpc>
                <a:spcPct val="120000"/>
              </a:lnSpc>
              <a:spcBef>
                <a:spcPts val="400"/>
              </a:spcBef>
              <a:spcAft>
                <a:spcPts val="400"/>
              </a:spcAft>
              <a:buClrTx/>
              <a:buFont typeface="Wingdings" panose="05000000000000000000" pitchFamily="2" charset="2"/>
              <a:buChar char="§"/>
              <a:defRPr sz="2300" kern="1200" spc="80" baseline="0">
                <a:solidFill>
                  <a:schemeClr val="tx1"/>
                </a:solidFill>
                <a:latin typeface="+mn-lt"/>
                <a:ea typeface="+mn-ea"/>
                <a:cs typeface="+mn-cs"/>
              </a:defRPr>
            </a:lvl2pPr>
            <a:lvl3pPr marL="274320" indent="0" algn="l" defTabSz="914400" rtl="0" eaLnBrk="1" latinLnBrk="0" hangingPunct="1">
              <a:lnSpc>
                <a:spcPct val="120000"/>
              </a:lnSpc>
              <a:spcBef>
                <a:spcPts val="400"/>
              </a:spcBef>
              <a:spcAft>
                <a:spcPts val="400"/>
              </a:spcAft>
              <a:buFont typeface="Arial" panose="020B0604020202020204" pitchFamily="34" charset="0"/>
              <a:buNone/>
              <a:defRPr sz="1800" b="1" kern="1200" spc="80" baseline="0">
                <a:solidFill>
                  <a:schemeClr val="tx1"/>
                </a:solidFill>
                <a:latin typeface="+mn-lt"/>
                <a:ea typeface="+mn-ea"/>
                <a:cs typeface="+mn-cs"/>
              </a:defRPr>
            </a:lvl3pPr>
            <a:lvl4pPr marL="594360" indent="-274320" algn="l" defTabSz="914400" rtl="0" eaLnBrk="1" latinLnBrk="0" hangingPunct="1">
              <a:lnSpc>
                <a:spcPct val="120000"/>
              </a:lnSpc>
              <a:spcBef>
                <a:spcPts val="400"/>
              </a:spcBef>
              <a:spcAft>
                <a:spcPts val="400"/>
              </a:spcAft>
              <a:buClrTx/>
              <a:buFont typeface="Wingdings" panose="05000000000000000000" pitchFamily="2" charset="2"/>
              <a:buChar char="§"/>
              <a:defRPr sz="1800" kern="1200" spc="80" baseline="0">
                <a:solidFill>
                  <a:schemeClr val="tx1"/>
                </a:solidFill>
                <a:latin typeface="+mn-lt"/>
                <a:ea typeface="+mn-ea"/>
                <a:cs typeface="+mn-cs"/>
              </a:defRPr>
            </a:lvl4pPr>
            <a:lvl5pPr marL="594360" indent="0" algn="l" defTabSz="914400" rtl="0" eaLnBrk="1" latinLnBrk="0" hangingPunct="1">
              <a:lnSpc>
                <a:spcPct val="120000"/>
              </a:lnSpc>
              <a:spcBef>
                <a:spcPts val="400"/>
              </a:spcBef>
              <a:spcAft>
                <a:spcPts val="400"/>
              </a:spcAft>
              <a:buFont typeface="Arial" panose="020B0604020202020204" pitchFamily="34" charset="0"/>
              <a:buNone/>
              <a:defRPr sz="1800" b="1" kern="1200" spc="8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600" b="1" dirty="0"/>
              <a:t>Prescribed</a:t>
            </a:r>
            <a:r>
              <a:rPr lang="en-AU" sz="1800" b="1" dirty="0"/>
              <a:t>:</a:t>
            </a:r>
          </a:p>
          <a:p>
            <a:r>
              <a:rPr lang="en-AU" sz="1200" dirty="0"/>
              <a:t>All prescribed criteria were completed. A low-fidelity prototype of a responsive and interactive web application was developed. This application allowed users to upload their greenhouse gas data as required. The application allowed for easy viewing of gas emission totals between states for 2018. All of this was accomplished whilst presenting all relevant data in an easily accessible manner.</a:t>
            </a:r>
            <a:endParaRPr lang="en-AU" sz="1100" dirty="0"/>
          </a:p>
        </p:txBody>
      </p:sp>
    </p:spTree>
    <p:extLst>
      <p:ext uri="{BB962C8B-B14F-4D97-AF65-F5344CB8AC3E}">
        <p14:creationId xmlns:p14="http://schemas.microsoft.com/office/powerpoint/2010/main" val="4121259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D399-0342-1BB9-5001-CA5CF0AB2297}"/>
              </a:ext>
            </a:extLst>
          </p:cNvPr>
          <p:cNvSpPr>
            <a:spLocks noGrp="1"/>
          </p:cNvSpPr>
          <p:nvPr>
            <p:ph type="title"/>
          </p:nvPr>
        </p:nvSpPr>
        <p:spPr/>
        <p:txBody>
          <a:bodyPr/>
          <a:lstStyle/>
          <a:p>
            <a:r>
              <a:rPr lang="en-AU" dirty="0"/>
              <a:t>Recommendations</a:t>
            </a:r>
          </a:p>
        </p:txBody>
      </p:sp>
      <p:sp>
        <p:nvSpPr>
          <p:cNvPr id="3" name="Content Placeholder 2">
            <a:extLst>
              <a:ext uri="{FF2B5EF4-FFF2-40B4-BE49-F238E27FC236}">
                <a16:creationId xmlns:a16="http://schemas.microsoft.com/office/drawing/2014/main" id="{5E8BDA8D-4038-ADD8-2206-41858523A671}"/>
              </a:ext>
            </a:extLst>
          </p:cNvPr>
          <p:cNvSpPr>
            <a:spLocks noGrp="1"/>
          </p:cNvSpPr>
          <p:nvPr>
            <p:ph idx="1"/>
          </p:nvPr>
        </p:nvSpPr>
        <p:spPr/>
        <p:txBody>
          <a:bodyPr/>
          <a:lstStyle/>
          <a:p>
            <a:endParaRPr lang="en-AU" dirty="0"/>
          </a:p>
        </p:txBody>
      </p:sp>
    </p:spTree>
    <p:extLst>
      <p:ext uri="{BB962C8B-B14F-4D97-AF65-F5344CB8AC3E}">
        <p14:creationId xmlns:p14="http://schemas.microsoft.com/office/powerpoint/2010/main" val="452336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A092-25B5-3ADB-B1C9-B6B5087E381B}"/>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24249C7B-953F-AB9D-FD5F-A455F3E40AAF}"/>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2749511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643E0-6BD0-FE26-1EEE-C137E4B4294A}"/>
              </a:ext>
            </a:extLst>
          </p:cNvPr>
          <p:cNvSpPr>
            <a:spLocks noGrp="1"/>
          </p:cNvSpPr>
          <p:nvPr>
            <p:ph type="title"/>
          </p:nvPr>
        </p:nvSpPr>
        <p:spPr>
          <a:xfrm>
            <a:off x="368086" y="643467"/>
            <a:ext cx="3804628" cy="5571066"/>
          </a:xfrm>
        </p:spPr>
        <p:txBody>
          <a:bodyPr>
            <a:normAutofit/>
          </a:bodyPr>
          <a:lstStyle/>
          <a:p>
            <a:r>
              <a:rPr lang="en-AU" dirty="0"/>
              <a:t>Contents</a:t>
            </a:r>
          </a:p>
        </p:txBody>
      </p:sp>
      <p:sp>
        <p:nvSpPr>
          <p:cNvPr id="3" name="Content Placeholder 2">
            <a:extLst>
              <a:ext uri="{FF2B5EF4-FFF2-40B4-BE49-F238E27FC236}">
                <a16:creationId xmlns:a16="http://schemas.microsoft.com/office/drawing/2014/main" id="{CBE761B4-7F47-0B16-831A-9806FE18E29A}"/>
              </a:ext>
            </a:extLst>
          </p:cNvPr>
          <p:cNvSpPr>
            <a:spLocks noGrp="1"/>
          </p:cNvSpPr>
          <p:nvPr>
            <p:ph idx="1"/>
          </p:nvPr>
        </p:nvSpPr>
        <p:spPr>
          <a:xfrm>
            <a:off x="5302335" y="643467"/>
            <a:ext cx="6398517" cy="5571066"/>
          </a:xfrm>
        </p:spPr>
        <p:txBody>
          <a:bodyPr anchor="ctr">
            <a:normAutofit fontScale="92500" lnSpcReduction="10000"/>
          </a:bodyPr>
          <a:lstStyle/>
          <a:p>
            <a:r>
              <a:rPr lang="en-AU" sz="2000" b="1" dirty="0"/>
              <a:t>Task Information:</a:t>
            </a:r>
          </a:p>
          <a:p>
            <a:pPr marL="342900" indent="-342900">
              <a:buFont typeface="Arial" panose="020B0604020202020204" pitchFamily="34" charset="0"/>
              <a:buChar char="•"/>
            </a:pPr>
            <a:r>
              <a:rPr lang="en-AU" sz="2000" dirty="0"/>
              <a:t>Task Breakdown (Mind Map)</a:t>
            </a:r>
          </a:p>
          <a:p>
            <a:pPr marL="457200" indent="-457200">
              <a:buFont typeface="Arial" panose="020B0604020202020204" pitchFamily="34" charset="0"/>
              <a:buChar char="•"/>
            </a:pPr>
            <a:r>
              <a:rPr lang="en-AU" sz="2000" dirty="0"/>
              <a:t>Constraints</a:t>
            </a:r>
          </a:p>
          <a:p>
            <a:pPr marL="457200" indent="-457200">
              <a:buFont typeface="Arial" panose="020B0604020202020204" pitchFamily="34" charset="0"/>
              <a:buChar char="•"/>
            </a:pPr>
            <a:r>
              <a:rPr lang="en-AU" sz="2000" dirty="0"/>
              <a:t>Criteria</a:t>
            </a:r>
          </a:p>
          <a:p>
            <a:endParaRPr lang="en-AU" sz="2000" dirty="0"/>
          </a:p>
          <a:p>
            <a:r>
              <a:rPr lang="en-AU" sz="2000" b="1" dirty="0"/>
              <a:t>Technical Proposal:</a:t>
            </a:r>
          </a:p>
          <a:p>
            <a:pPr marL="342900" indent="-342900">
              <a:buFont typeface="Arial" panose="020B0604020202020204" pitchFamily="34" charset="0"/>
              <a:buChar char="•"/>
            </a:pPr>
            <a:r>
              <a:rPr lang="en-AU" sz="2000" dirty="0"/>
              <a:t>Introduction</a:t>
            </a:r>
          </a:p>
          <a:p>
            <a:pPr marL="342900" indent="-342900">
              <a:buFont typeface="Arial" panose="020B0604020202020204" pitchFamily="34" charset="0"/>
              <a:buChar char="•"/>
            </a:pPr>
            <a:r>
              <a:rPr lang="en-AU" sz="2000" dirty="0"/>
              <a:t>User Story (&amp; Existing Solutions)</a:t>
            </a:r>
          </a:p>
          <a:p>
            <a:pPr marL="342900" indent="-342900">
              <a:buFont typeface="Arial" panose="020B0604020202020204" pitchFamily="34" charset="0"/>
              <a:buChar char="•"/>
            </a:pPr>
            <a:r>
              <a:rPr lang="en-AU" sz="2000" dirty="0"/>
              <a:t>Data Story (&amp; Datasets &amp; Data Dictionary)</a:t>
            </a:r>
          </a:p>
          <a:p>
            <a:pPr marL="342900" indent="-342900">
              <a:buFont typeface="Arial" panose="020B0604020202020204" pitchFamily="34" charset="0"/>
              <a:buChar char="•"/>
            </a:pPr>
            <a:r>
              <a:rPr lang="en-AU" sz="2000" dirty="0"/>
              <a:t>Proposed Solution</a:t>
            </a:r>
          </a:p>
          <a:p>
            <a:pPr marL="342900" indent="-342900">
              <a:buFont typeface="Arial" panose="020B0604020202020204" pitchFamily="34" charset="0"/>
              <a:buChar char="•"/>
            </a:pPr>
            <a:r>
              <a:rPr lang="en-AU" sz="2000" dirty="0"/>
              <a:t>Conclusion</a:t>
            </a:r>
          </a:p>
        </p:txBody>
      </p:sp>
    </p:spTree>
    <p:extLst>
      <p:ext uri="{BB962C8B-B14F-4D97-AF65-F5344CB8AC3E}">
        <p14:creationId xmlns:p14="http://schemas.microsoft.com/office/powerpoint/2010/main" val="222230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A381-46B7-8FA5-EE6B-4FD4ED4B2F22}"/>
              </a:ext>
            </a:extLst>
          </p:cNvPr>
          <p:cNvSpPr>
            <a:spLocks noGrp="1"/>
          </p:cNvSpPr>
          <p:nvPr>
            <p:ph type="title"/>
          </p:nvPr>
        </p:nvSpPr>
        <p:spPr>
          <a:xfrm>
            <a:off x="838200" y="365125"/>
            <a:ext cx="10515600" cy="986155"/>
          </a:xfrm>
        </p:spPr>
        <p:txBody>
          <a:bodyPr>
            <a:normAutofit/>
          </a:bodyPr>
          <a:lstStyle/>
          <a:p>
            <a:r>
              <a:rPr lang="en-AU" b="1" dirty="0">
                <a:latin typeface="Meiryo" panose="020B0604030504040204" pitchFamily="34" charset="-128"/>
                <a:ea typeface="Meiryo" panose="020B0604030504040204" pitchFamily="34" charset="-128"/>
              </a:rPr>
              <a:t>Task Breakdown</a:t>
            </a:r>
          </a:p>
        </p:txBody>
      </p:sp>
      <p:pic>
        <p:nvPicPr>
          <p:cNvPr id="5" name="Picture 4">
            <a:extLst>
              <a:ext uri="{FF2B5EF4-FFF2-40B4-BE49-F238E27FC236}">
                <a16:creationId xmlns:a16="http://schemas.microsoft.com/office/drawing/2014/main" id="{51F1C293-7C0E-A45B-6254-D91DF2B0A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6" y="2063692"/>
            <a:ext cx="11487951" cy="44291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13631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D6A-61D5-7A4B-BDCC-E75174D1AA16}"/>
              </a:ext>
            </a:extLst>
          </p:cNvPr>
          <p:cNvSpPr>
            <a:spLocks noGrp="1"/>
          </p:cNvSpPr>
          <p:nvPr>
            <p:ph type="title"/>
          </p:nvPr>
        </p:nvSpPr>
        <p:spPr/>
        <p:txBody>
          <a:bodyPr/>
          <a:lstStyle/>
          <a:p>
            <a:r>
              <a:rPr lang="en-AU" dirty="0"/>
              <a:t>Constraints</a:t>
            </a:r>
          </a:p>
        </p:txBody>
      </p:sp>
      <p:sp>
        <p:nvSpPr>
          <p:cNvPr id="3" name="Content Placeholder 2">
            <a:extLst>
              <a:ext uri="{FF2B5EF4-FFF2-40B4-BE49-F238E27FC236}">
                <a16:creationId xmlns:a16="http://schemas.microsoft.com/office/drawing/2014/main" id="{83470BED-F038-47A1-5356-9837C691DFD5}"/>
              </a:ext>
            </a:extLst>
          </p:cNvPr>
          <p:cNvSpPr>
            <a:spLocks noGrp="1"/>
          </p:cNvSpPr>
          <p:nvPr>
            <p:ph idx="1"/>
          </p:nvPr>
        </p:nvSpPr>
        <p:spPr>
          <a:xfrm>
            <a:off x="330200" y="2587752"/>
            <a:ext cx="11633200" cy="4036568"/>
          </a:xfrm>
        </p:spPr>
        <p:txBody>
          <a:bodyPr/>
          <a:lstStyle/>
          <a:p>
            <a:pPr marL="457200" indent="-457200">
              <a:buFont typeface="Arial" panose="020B0604020202020204" pitchFamily="34" charset="0"/>
              <a:buChar char="•"/>
            </a:pPr>
            <a:r>
              <a:rPr lang="en-AU" sz="1800" b="1" dirty="0"/>
              <a:t>Time</a:t>
            </a:r>
            <a:r>
              <a:rPr lang="en-AU" sz="1800" dirty="0"/>
              <a:t> – The technical proposal must be completed for the QLD </a:t>
            </a:r>
            <a:r>
              <a:rPr lang="en-US" sz="1800" dirty="0"/>
              <a:t>Department of Environment and Science</a:t>
            </a:r>
            <a:r>
              <a:rPr lang="en-AU" sz="1800" dirty="0"/>
              <a:t> by the 26</a:t>
            </a:r>
            <a:r>
              <a:rPr lang="en-AU" sz="1800" baseline="30000" dirty="0"/>
              <a:t>th</a:t>
            </a:r>
            <a:r>
              <a:rPr lang="en-AU" sz="1800" dirty="0"/>
              <a:t> of February 2024 at 8:30 am</a:t>
            </a:r>
          </a:p>
          <a:p>
            <a:pPr marL="457200" indent="-457200">
              <a:buFont typeface="Arial" panose="020B0604020202020204" pitchFamily="34" charset="0"/>
              <a:buChar char="•"/>
            </a:pPr>
            <a:r>
              <a:rPr lang="en-AU" sz="1800" b="1" dirty="0"/>
              <a:t>Data</a:t>
            </a:r>
            <a:r>
              <a:rPr lang="en-AU" sz="1800" dirty="0"/>
              <a:t> – The data must be sourced from the QLD </a:t>
            </a:r>
            <a:r>
              <a:rPr lang="en-US" sz="1800" dirty="0"/>
              <a:t>Department of Environment and Science</a:t>
            </a:r>
            <a:r>
              <a:rPr lang="en-AU" sz="1800" dirty="0"/>
              <a:t> page: (</a:t>
            </a:r>
            <a:r>
              <a:rPr lang="en-AU" sz="1800" b="0" i="0" dirty="0">
                <a:solidFill>
                  <a:srgbClr val="333333"/>
                </a:solidFill>
                <a:effectLst/>
                <a:latin typeface="Helvetica" panose="020B0604020202020204" pitchFamily="34" charset="0"/>
                <a:hlinkClick r:id="rId2"/>
              </a:rPr>
              <a:t>www.stateoftheenvironment.des.qld.gov.au</a:t>
            </a:r>
            <a:r>
              <a:rPr lang="en-AU" sz="1800" b="0" i="0" dirty="0">
                <a:solidFill>
                  <a:srgbClr val="333333"/>
                </a:solidFill>
                <a:effectLst/>
                <a:latin typeface="Helvetica" panose="020B0604020202020204" pitchFamily="34" charset="0"/>
              </a:rPr>
              <a:t>)</a:t>
            </a:r>
            <a:r>
              <a:rPr lang="en-AU" sz="1800" dirty="0">
                <a:solidFill>
                  <a:srgbClr val="333333"/>
                </a:solidFill>
                <a:latin typeface="Helvetica" panose="020B0604020202020204" pitchFamily="34" charset="0"/>
              </a:rPr>
              <a:t>. Users must be able to upload their Greenhouse Gas Emissions data for analysis.</a:t>
            </a:r>
            <a:endParaRPr lang="en-AU" sz="1800" dirty="0"/>
          </a:p>
          <a:p>
            <a:pPr marL="457200" indent="-457200">
              <a:buFont typeface="Arial" panose="020B0604020202020204" pitchFamily="34" charset="0"/>
              <a:buChar char="•"/>
            </a:pPr>
            <a:r>
              <a:rPr lang="en-AU" sz="1800" b="1" dirty="0"/>
              <a:t>Legal </a:t>
            </a:r>
            <a:r>
              <a:rPr lang="en-AU" sz="1800" dirty="0"/>
              <a:t>– any resources used throughout this document, the technical proposal and the proposed solutions must be publicly accessible under Creative Commons 4.0</a:t>
            </a:r>
            <a:endParaRPr lang="en-AU" sz="1800" b="1" dirty="0"/>
          </a:p>
        </p:txBody>
      </p:sp>
    </p:spTree>
    <p:extLst>
      <p:ext uri="{BB962C8B-B14F-4D97-AF65-F5344CB8AC3E}">
        <p14:creationId xmlns:p14="http://schemas.microsoft.com/office/powerpoint/2010/main" val="2076249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C280-1F1A-58D8-4A0A-22A8D88C9374}"/>
              </a:ext>
            </a:extLst>
          </p:cNvPr>
          <p:cNvSpPr>
            <a:spLocks noGrp="1"/>
          </p:cNvSpPr>
          <p:nvPr>
            <p:ph type="title"/>
          </p:nvPr>
        </p:nvSpPr>
        <p:spPr/>
        <p:txBody>
          <a:bodyPr/>
          <a:lstStyle/>
          <a:p>
            <a:r>
              <a:rPr lang="en-AU" dirty="0"/>
              <a:t>Criteria</a:t>
            </a:r>
          </a:p>
        </p:txBody>
      </p:sp>
      <p:sp>
        <p:nvSpPr>
          <p:cNvPr id="3" name="Content Placeholder 2">
            <a:extLst>
              <a:ext uri="{FF2B5EF4-FFF2-40B4-BE49-F238E27FC236}">
                <a16:creationId xmlns:a16="http://schemas.microsoft.com/office/drawing/2014/main" id="{2329C3B0-E913-7224-804A-6ABE6F892A35}"/>
              </a:ext>
            </a:extLst>
          </p:cNvPr>
          <p:cNvSpPr>
            <a:spLocks noGrp="1"/>
          </p:cNvSpPr>
          <p:nvPr>
            <p:ph idx="1"/>
          </p:nvPr>
        </p:nvSpPr>
        <p:spPr>
          <a:xfrm>
            <a:off x="5943600" y="2433320"/>
            <a:ext cx="5659120" cy="4185920"/>
          </a:xfrm>
        </p:spPr>
        <p:txBody>
          <a:bodyPr/>
          <a:lstStyle/>
          <a:p>
            <a:r>
              <a:rPr lang="en-AU" sz="1600" b="1" dirty="0"/>
              <a:t>Self-Determined</a:t>
            </a:r>
          </a:p>
          <a:p>
            <a:r>
              <a:rPr lang="en-AU" sz="1400" dirty="0"/>
              <a:t>By Monday, the 26</a:t>
            </a:r>
            <a:r>
              <a:rPr lang="en-AU" sz="1400" baseline="30000" dirty="0"/>
              <a:t>th</a:t>
            </a:r>
            <a:r>
              <a:rPr lang="en-AU" sz="1400" dirty="0"/>
              <a:t> of February 2024 at 8:30 am: </a:t>
            </a:r>
          </a:p>
          <a:p>
            <a:pPr marL="285750" indent="-285750">
              <a:buFont typeface="Arial" panose="020B0604020202020204" pitchFamily="34" charset="0"/>
              <a:buChar char="•"/>
            </a:pPr>
            <a:r>
              <a:rPr lang="en-AU" sz="1400" dirty="0"/>
              <a:t>Create a good UI with appropriate accessibility features to ensure accessibility and a good UX</a:t>
            </a:r>
          </a:p>
          <a:p>
            <a:pPr marL="285750" indent="-285750">
              <a:buFont typeface="Arial" panose="020B0604020202020204" pitchFamily="34" charset="0"/>
              <a:buChar char="•"/>
            </a:pPr>
            <a:r>
              <a:rPr lang="en-AU" sz="1400" dirty="0"/>
              <a:t>Create effective and efficient Algorithms by using selection and iteration</a:t>
            </a:r>
          </a:p>
          <a:p>
            <a:pPr marL="285750" indent="-285750">
              <a:buFont typeface="Arial" panose="020B0604020202020204" pitchFamily="34" charset="0"/>
              <a:buChar char="•"/>
            </a:pPr>
            <a:r>
              <a:rPr lang="en-AU" sz="1400" dirty="0"/>
              <a:t>Allow Climate data to be uploaded in .csv file format</a:t>
            </a:r>
          </a:p>
          <a:p>
            <a:pPr marL="285750" indent="-285750">
              <a:buFont typeface="Arial" panose="020B0604020202020204" pitchFamily="34" charset="0"/>
              <a:buChar char="•"/>
            </a:pPr>
            <a:r>
              <a:rPr lang="en-AU" sz="1400" dirty="0"/>
              <a:t>Develop a prototype of a normalised 3NF database with accurate and appropriate Primary and Foreign key Relationships </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endParaRPr lang="en-AU" sz="1600" dirty="0"/>
          </a:p>
        </p:txBody>
      </p:sp>
      <p:sp>
        <p:nvSpPr>
          <p:cNvPr id="4" name="Content Placeholder 2">
            <a:extLst>
              <a:ext uri="{FF2B5EF4-FFF2-40B4-BE49-F238E27FC236}">
                <a16:creationId xmlns:a16="http://schemas.microsoft.com/office/drawing/2014/main" id="{49C1EB83-5F9E-9101-3311-3CC81A7B882B}"/>
              </a:ext>
            </a:extLst>
          </p:cNvPr>
          <p:cNvSpPr txBox="1">
            <a:spLocks/>
          </p:cNvSpPr>
          <p:nvPr/>
        </p:nvSpPr>
        <p:spPr>
          <a:xfrm>
            <a:off x="589280" y="2433320"/>
            <a:ext cx="5354320" cy="4185920"/>
          </a:xfrm>
          <a:prstGeom prst="rect">
            <a:avLst/>
          </a:prstGeom>
        </p:spPr>
        <p:txBody>
          <a:bodyPr lIns="109728" tIns="109728" rIns="109728" bIns="91440"/>
          <a:lstStyle>
            <a:lvl1pPr marL="0" indent="0" algn="l" defTabSz="914400" rtl="0" eaLnBrk="1" latinLnBrk="0" hangingPunct="1">
              <a:lnSpc>
                <a:spcPct val="120000"/>
              </a:lnSpc>
              <a:spcBef>
                <a:spcPts val="700"/>
              </a:spcBef>
              <a:spcAft>
                <a:spcPts val="700"/>
              </a:spcAft>
              <a:buFont typeface="Arial" panose="020B0604020202020204" pitchFamily="34" charset="0"/>
              <a:buNone/>
              <a:defRPr sz="2600" kern="1200" spc="80" baseline="0">
                <a:solidFill>
                  <a:schemeClr val="tx1"/>
                </a:solidFill>
                <a:latin typeface="+mn-lt"/>
                <a:ea typeface="+mn-ea"/>
                <a:cs typeface="+mn-cs"/>
              </a:defRPr>
            </a:lvl1pPr>
            <a:lvl2pPr marL="274320" indent="-274320" algn="l" defTabSz="914400" rtl="0" eaLnBrk="1" latinLnBrk="0" hangingPunct="1">
              <a:lnSpc>
                <a:spcPct val="120000"/>
              </a:lnSpc>
              <a:spcBef>
                <a:spcPts val="400"/>
              </a:spcBef>
              <a:spcAft>
                <a:spcPts val="400"/>
              </a:spcAft>
              <a:buClrTx/>
              <a:buFont typeface="Wingdings" panose="05000000000000000000" pitchFamily="2" charset="2"/>
              <a:buChar char="§"/>
              <a:defRPr sz="2300" kern="1200" spc="80" baseline="0">
                <a:solidFill>
                  <a:schemeClr val="tx1"/>
                </a:solidFill>
                <a:latin typeface="+mn-lt"/>
                <a:ea typeface="+mn-ea"/>
                <a:cs typeface="+mn-cs"/>
              </a:defRPr>
            </a:lvl2pPr>
            <a:lvl3pPr marL="274320" indent="0" algn="l" defTabSz="914400" rtl="0" eaLnBrk="1" latinLnBrk="0" hangingPunct="1">
              <a:lnSpc>
                <a:spcPct val="120000"/>
              </a:lnSpc>
              <a:spcBef>
                <a:spcPts val="400"/>
              </a:spcBef>
              <a:spcAft>
                <a:spcPts val="400"/>
              </a:spcAft>
              <a:buFont typeface="Arial" panose="020B0604020202020204" pitchFamily="34" charset="0"/>
              <a:buNone/>
              <a:defRPr sz="1800" b="1" kern="1200" spc="80" baseline="0">
                <a:solidFill>
                  <a:schemeClr val="tx1"/>
                </a:solidFill>
                <a:latin typeface="+mn-lt"/>
                <a:ea typeface="+mn-ea"/>
                <a:cs typeface="+mn-cs"/>
              </a:defRPr>
            </a:lvl3pPr>
            <a:lvl4pPr marL="594360" indent="-274320" algn="l" defTabSz="914400" rtl="0" eaLnBrk="1" latinLnBrk="0" hangingPunct="1">
              <a:lnSpc>
                <a:spcPct val="120000"/>
              </a:lnSpc>
              <a:spcBef>
                <a:spcPts val="400"/>
              </a:spcBef>
              <a:spcAft>
                <a:spcPts val="400"/>
              </a:spcAft>
              <a:buClrTx/>
              <a:buFont typeface="Wingdings" panose="05000000000000000000" pitchFamily="2" charset="2"/>
              <a:buChar char="§"/>
              <a:defRPr sz="1800" kern="1200" spc="80" baseline="0">
                <a:solidFill>
                  <a:schemeClr val="tx1"/>
                </a:solidFill>
                <a:latin typeface="+mn-lt"/>
                <a:ea typeface="+mn-ea"/>
                <a:cs typeface="+mn-cs"/>
              </a:defRPr>
            </a:lvl4pPr>
            <a:lvl5pPr marL="594360" indent="0" algn="l" defTabSz="914400" rtl="0" eaLnBrk="1" latinLnBrk="0" hangingPunct="1">
              <a:lnSpc>
                <a:spcPct val="120000"/>
              </a:lnSpc>
              <a:spcBef>
                <a:spcPts val="400"/>
              </a:spcBef>
              <a:spcAft>
                <a:spcPts val="400"/>
              </a:spcAft>
              <a:buFont typeface="Arial" panose="020B0604020202020204" pitchFamily="34" charset="0"/>
              <a:buNone/>
              <a:defRPr sz="1800" b="1" kern="1200" spc="8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600" b="1" dirty="0"/>
              <a:t>Prescribed</a:t>
            </a:r>
          </a:p>
          <a:p>
            <a:r>
              <a:rPr lang="en-AU" sz="1400" dirty="0"/>
              <a:t>By Monday, the 26</a:t>
            </a:r>
            <a:r>
              <a:rPr lang="en-AU" sz="1400" baseline="30000" dirty="0"/>
              <a:t>th </a:t>
            </a:r>
            <a:r>
              <a:rPr lang="en-AU" sz="1400" dirty="0"/>
              <a:t>of February 2024 at 8:30 am:</a:t>
            </a:r>
          </a:p>
          <a:p>
            <a:pPr marL="285750" indent="-285750">
              <a:buFont typeface="Arial" panose="020B0604020202020204" pitchFamily="34" charset="0"/>
              <a:buChar char="•"/>
            </a:pPr>
            <a:r>
              <a:rPr lang="en-AU" sz="1400" dirty="0"/>
              <a:t>Develop a low-fidelity prototype of a responsive web application</a:t>
            </a:r>
          </a:p>
          <a:p>
            <a:pPr marL="285750" indent="-285750">
              <a:buFont typeface="Arial" panose="020B0604020202020204" pitchFamily="34" charset="0"/>
              <a:buChar char="•"/>
            </a:pPr>
            <a:r>
              <a:rPr lang="en-AU" sz="1400" dirty="0"/>
              <a:t>Users can upload greenhouse gas data to be analysed</a:t>
            </a:r>
          </a:p>
          <a:p>
            <a:pPr marL="285750" indent="-285750">
              <a:buFont typeface="Arial" panose="020B0604020202020204" pitchFamily="34" charset="0"/>
              <a:buChar char="•"/>
            </a:pPr>
            <a:r>
              <a:rPr lang="en-AU" sz="1400" dirty="0"/>
              <a:t>Gas emissions to be compared between states for 2018</a:t>
            </a:r>
          </a:p>
          <a:p>
            <a:pPr marL="285750" indent="-285750">
              <a:buFont typeface="Arial" panose="020B0604020202020204" pitchFamily="34" charset="0"/>
              <a:buChar char="•"/>
            </a:pPr>
            <a:r>
              <a:rPr lang="en-AU" sz="1400" dirty="0"/>
              <a:t>Present accurate, relevant data in an easily accessible manner</a:t>
            </a:r>
          </a:p>
          <a:p>
            <a:endParaRPr lang="en-AU" sz="1800" b="1" dirty="0"/>
          </a:p>
        </p:txBody>
      </p:sp>
    </p:spTree>
    <p:extLst>
      <p:ext uri="{BB962C8B-B14F-4D97-AF65-F5344CB8AC3E}">
        <p14:creationId xmlns:p14="http://schemas.microsoft.com/office/powerpoint/2010/main" val="388478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4DEB0-C669-2FD2-AF0F-518DB4A92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F1A1-3B95-E861-69BB-5DB438FACCB1}"/>
              </a:ext>
            </a:extLst>
          </p:cNvPr>
          <p:cNvSpPr>
            <a:spLocks noGrp="1"/>
          </p:cNvSpPr>
          <p:nvPr>
            <p:ph type="title"/>
          </p:nvPr>
        </p:nvSpPr>
        <p:spPr/>
        <p:txBody>
          <a:bodyPr/>
          <a:lstStyle/>
          <a:p>
            <a:r>
              <a:rPr lang="en-AU" dirty="0"/>
              <a:t>Introduction</a:t>
            </a:r>
          </a:p>
        </p:txBody>
      </p:sp>
      <p:pic>
        <p:nvPicPr>
          <p:cNvPr id="5" name="Picture 4">
            <a:extLst>
              <a:ext uri="{FF2B5EF4-FFF2-40B4-BE49-F238E27FC236}">
                <a16:creationId xmlns:a16="http://schemas.microsoft.com/office/drawing/2014/main" id="{089E1B3C-BF29-8E53-68DB-D19C0A12F8A3}"/>
              </a:ext>
            </a:extLst>
          </p:cNvPr>
          <p:cNvPicPr>
            <a:picLocks noChangeAspect="1"/>
          </p:cNvPicPr>
          <p:nvPr/>
        </p:nvPicPr>
        <p:blipFill rotWithShape="1">
          <a:blip r:embed="rId2"/>
          <a:srcRect l="256" t="1665" r="-256" b="1353"/>
          <a:stretch/>
        </p:blipFill>
        <p:spPr>
          <a:xfrm>
            <a:off x="826591" y="2504094"/>
            <a:ext cx="10527622" cy="1849811"/>
          </a:xfrm>
          <a:prstGeom prst="rect">
            <a:avLst/>
          </a:prstGeom>
        </p:spPr>
      </p:pic>
      <p:sp>
        <p:nvSpPr>
          <p:cNvPr id="6" name="TextBox 5">
            <a:extLst>
              <a:ext uri="{FF2B5EF4-FFF2-40B4-BE49-F238E27FC236}">
                <a16:creationId xmlns:a16="http://schemas.microsoft.com/office/drawing/2014/main" id="{1133C966-EBA1-3A4D-B00C-C645046302BF}"/>
              </a:ext>
            </a:extLst>
          </p:cNvPr>
          <p:cNvSpPr txBox="1"/>
          <p:nvPr/>
        </p:nvSpPr>
        <p:spPr>
          <a:xfrm>
            <a:off x="834739" y="5993375"/>
            <a:ext cx="10519474" cy="923330"/>
          </a:xfrm>
          <a:prstGeom prst="rect">
            <a:avLst/>
          </a:prstGeom>
          <a:noFill/>
        </p:spPr>
        <p:txBody>
          <a:bodyPr wrap="square" rtlCol="0">
            <a:spAutoFit/>
          </a:bodyPr>
          <a:lstStyle/>
          <a:p>
            <a:pPr marL="457200" indent="-457200" algn="l"/>
            <a:r>
              <a:rPr lang="en-US" b="0" i="0" dirty="0">
                <a:solidFill>
                  <a:srgbClr val="000000"/>
                </a:solidFill>
                <a:effectLst/>
                <a:latin typeface="Calibri" panose="020F0502020204030204" pitchFamily="34" charset="0"/>
              </a:rPr>
              <a:t>The State of Queensland. (2017). </a:t>
            </a:r>
            <a:r>
              <a:rPr lang="en-US" b="0" i="1" dirty="0">
                <a:solidFill>
                  <a:srgbClr val="000000"/>
                </a:solidFill>
                <a:effectLst/>
                <a:latin typeface="Calibri" panose="020F0502020204030204" pitchFamily="34" charset="0"/>
              </a:rPr>
              <a:t>State of the Environment (Department of Environment and Science)</a:t>
            </a:r>
            <a:r>
              <a:rPr lang="en-US" b="0" i="0" dirty="0">
                <a:solidFill>
                  <a:srgbClr val="000000"/>
                </a:solidFill>
                <a:effectLst/>
                <a:latin typeface="Calibri" panose="020F0502020204030204" pitchFamily="34" charset="0"/>
              </a:rPr>
              <a:t>. Qld.gov.au. https://www.stateoftheenvironment.des.qld.gov.au/</a:t>
            </a:r>
          </a:p>
          <a:p>
            <a:pPr algn="l"/>
            <a:endParaRPr lang="en-US" b="0" i="0" dirty="0">
              <a:solidFill>
                <a:srgbClr val="000000"/>
              </a:solidFill>
              <a:effectLst/>
              <a:latin typeface="Calibri" panose="020F0502020204030204" pitchFamily="34" charset="0"/>
            </a:endParaRPr>
          </a:p>
        </p:txBody>
      </p:sp>
      <p:sp>
        <p:nvSpPr>
          <p:cNvPr id="7" name="TextBox 6">
            <a:extLst>
              <a:ext uri="{FF2B5EF4-FFF2-40B4-BE49-F238E27FC236}">
                <a16:creationId xmlns:a16="http://schemas.microsoft.com/office/drawing/2014/main" id="{72B5CAE3-48AE-FFD7-671B-8541B30D2A01}"/>
              </a:ext>
            </a:extLst>
          </p:cNvPr>
          <p:cNvSpPr txBox="1"/>
          <p:nvPr/>
        </p:nvSpPr>
        <p:spPr>
          <a:xfrm>
            <a:off x="834739" y="4845221"/>
            <a:ext cx="10519474" cy="523220"/>
          </a:xfrm>
          <a:prstGeom prst="rect">
            <a:avLst/>
          </a:prstGeom>
          <a:noFill/>
        </p:spPr>
        <p:txBody>
          <a:bodyPr wrap="square" rtlCol="0">
            <a:spAutoFit/>
          </a:bodyPr>
          <a:lstStyle/>
          <a:p>
            <a:pPr marL="457200" indent="-457200" algn="ctr"/>
            <a:r>
              <a:rPr lang="en-US" sz="2800" b="1" i="1" u="none" strike="noStrike" baseline="0" dirty="0">
                <a:latin typeface="ArialMT"/>
              </a:rPr>
              <a:t>“Avoid, minimise or mitigate impacts to the environment.”</a:t>
            </a:r>
            <a:endParaRPr lang="en-US" sz="2800" b="1" i="1"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63023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B8F2919-C330-5029-A92F-CAFE5B5CEB7C}"/>
              </a:ext>
            </a:extLst>
          </p:cNvPr>
          <p:cNvPicPr>
            <a:picLocks noChangeAspect="1"/>
          </p:cNvPicPr>
          <p:nvPr/>
        </p:nvPicPr>
        <p:blipFill rotWithShape="1">
          <a:blip r:embed="rId2"/>
          <a:srcRect l="17144" r="14044"/>
          <a:stretch/>
        </p:blipFill>
        <p:spPr>
          <a:xfrm>
            <a:off x="6225461" y="2480895"/>
            <a:ext cx="2105315" cy="1835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9D6597B5-A6AF-8564-94FA-0929A3133758}"/>
              </a:ext>
            </a:extLst>
          </p:cNvPr>
          <p:cNvPicPr>
            <a:picLocks noChangeAspect="1"/>
          </p:cNvPicPr>
          <p:nvPr/>
        </p:nvPicPr>
        <p:blipFill>
          <a:blip r:embed="rId3"/>
          <a:stretch>
            <a:fillRect/>
          </a:stretch>
        </p:blipFill>
        <p:spPr>
          <a:xfrm rot="21114770">
            <a:off x="135543" y="2746715"/>
            <a:ext cx="5625078" cy="18933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CC675FD-F0D5-49B5-4F2F-C333895D1CC8}"/>
              </a:ext>
            </a:extLst>
          </p:cNvPr>
          <p:cNvPicPr>
            <a:picLocks noChangeAspect="1"/>
          </p:cNvPicPr>
          <p:nvPr/>
        </p:nvPicPr>
        <p:blipFill>
          <a:blip r:embed="rId4"/>
          <a:stretch>
            <a:fillRect/>
          </a:stretch>
        </p:blipFill>
        <p:spPr>
          <a:xfrm>
            <a:off x="2119153" y="3785134"/>
            <a:ext cx="6571257" cy="16375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0BA58BB6-71D0-5653-EFE0-891E5D8633DC}"/>
              </a:ext>
            </a:extLst>
          </p:cNvPr>
          <p:cNvSpPr>
            <a:spLocks noGrp="1"/>
          </p:cNvSpPr>
          <p:nvPr>
            <p:ph type="title"/>
          </p:nvPr>
        </p:nvSpPr>
        <p:spPr/>
        <p:txBody>
          <a:bodyPr/>
          <a:lstStyle/>
          <a:p>
            <a:r>
              <a:rPr lang="en-AU" dirty="0"/>
              <a:t>Misinformation</a:t>
            </a:r>
          </a:p>
        </p:txBody>
      </p:sp>
      <p:pic>
        <p:nvPicPr>
          <p:cNvPr id="7" name="Picture 6">
            <a:extLst>
              <a:ext uri="{FF2B5EF4-FFF2-40B4-BE49-F238E27FC236}">
                <a16:creationId xmlns:a16="http://schemas.microsoft.com/office/drawing/2014/main" id="{00A369F9-26C7-C886-CD95-DE67BC45BB35}"/>
              </a:ext>
            </a:extLst>
          </p:cNvPr>
          <p:cNvPicPr>
            <a:picLocks noChangeAspect="1"/>
          </p:cNvPicPr>
          <p:nvPr/>
        </p:nvPicPr>
        <p:blipFill>
          <a:blip r:embed="rId5"/>
          <a:stretch>
            <a:fillRect/>
          </a:stretch>
        </p:blipFill>
        <p:spPr>
          <a:xfrm rot="582818">
            <a:off x="133019" y="4497573"/>
            <a:ext cx="7450987" cy="1850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D33390AE-2C41-3369-CD20-3B7277D34F01}"/>
              </a:ext>
            </a:extLst>
          </p:cNvPr>
          <p:cNvPicPr>
            <a:picLocks noChangeAspect="1"/>
          </p:cNvPicPr>
          <p:nvPr/>
        </p:nvPicPr>
        <p:blipFill rotWithShape="1">
          <a:blip r:embed="rId6"/>
          <a:srcRect l="12559" r="14607"/>
          <a:stretch/>
        </p:blipFill>
        <p:spPr>
          <a:xfrm>
            <a:off x="9386684" y="2360462"/>
            <a:ext cx="2694326" cy="2076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DE241739-E67D-F189-E9F4-D0F28BF1DE9F}"/>
              </a:ext>
            </a:extLst>
          </p:cNvPr>
          <p:cNvPicPr>
            <a:picLocks noChangeAspect="1"/>
          </p:cNvPicPr>
          <p:nvPr/>
        </p:nvPicPr>
        <p:blipFill rotWithShape="1">
          <a:blip r:embed="rId7"/>
          <a:srcRect l="22275" r="17965"/>
          <a:stretch/>
        </p:blipFill>
        <p:spPr>
          <a:xfrm>
            <a:off x="8948985" y="4564927"/>
            <a:ext cx="2383507" cy="2243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273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513D-CD69-0A16-CF46-9D64C0011B1E}"/>
              </a:ext>
            </a:extLst>
          </p:cNvPr>
          <p:cNvSpPr>
            <a:spLocks noGrp="1"/>
          </p:cNvSpPr>
          <p:nvPr>
            <p:ph type="title"/>
          </p:nvPr>
        </p:nvSpPr>
        <p:spPr/>
        <p:txBody>
          <a:bodyPr/>
          <a:lstStyle/>
          <a:p>
            <a:r>
              <a:rPr lang="en-AU" dirty="0"/>
              <a:t>User Story</a:t>
            </a:r>
          </a:p>
        </p:txBody>
      </p:sp>
      <p:pic>
        <p:nvPicPr>
          <p:cNvPr id="5" name="Content Placeholder 4">
            <a:extLst>
              <a:ext uri="{FF2B5EF4-FFF2-40B4-BE49-F238E27FC236}">
                <a16:creationId xmlns:a16="http://schemas.microsoft.com/office/drawing/2014/main" id="{FAC08F73-DB92-8544-941B-9220A033384E}"/>
              </a:ext>
            </a:extLst>
          </p:cNvPr>
          <p:cNvPicPr>
            <a:picLocks noGrp="1" noChangeAspect="1"/>
          </p:cNvPicPr>
          <p:nvPr>
            <p:ph idx="1"/>
          </p:nvPr>
        </p:nvPicPr>
        <p:blipFill>
          <a:blip r:embed="rId2"/>
          <a:stretch>
            <a:fillRect/>
          </a:stretch>
        </p:blipFill>
        <p:spPr>
          <a:xfrm>
            <a:off x="1887598" y="2453521"/>
            <a:ext cx="8416803" cy="4222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2119759"/>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1F1833"/>
      </a:dk2>
      <a:lt2>
        <a:srgbClr val="F0F3F2"/>
      </a:lt2>
      <a:accent1>
        <a:srgbClr val="E72983"/>
      </a:accent1>
      <a:accent2>
        <a:srgbClr val="D517C0"/>
      </a:accent2>
      <a:accent3>
        <a:srgbClr val="AD29E7"/>
      </a:accent3>
      <a:accent4>
        <a:srgbClr val="501DD6"/>
      </a:accent4>
      <a:accent5>
        <a:srgbClr val="2943E7"/>
      </a:accent5>
      <a:accent6>
        <a:srgbClr val="1781D5"/>
      </a:accent6>
      <a:hlink>
        <a:srgbClr val="433FBF"/>
      </a:hlink>
      <a:folHlink>
        <a:srgbClr val="7F7F7F"/>
      </a:folHlink>
    </a:clrScheme>
    <a:fontScheme name="Custom 167">
      <a:majorFont>
        <a:latin typeface="Meiryo"/>
        <a:ea typeface=""/>
        <a:cs typeface=""/>
      </a:majorFont>
      <a:minorFont>
        <a:latin typeface="Meiry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2775</TotalTime>
  <Words>917</Words>
  <Application>Microsoft Office PowerPoint</Application>
  <PresentationFormat>Widescreen</PresentationFormat>
  <Paragraphs>195</Paragraphs>
  <Slides>27</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ArialMT</vt:lpstr>
      <vt:lpstr>Meiryo</vt:lpstr>
      <vt:lpstr>Arial</vt:lpstr>
      <vt:lpstr>Calibri</vt:lpstr>
      <vt:lpstr>Calibri Light</vt:lpstr>
      <vt:lpstr>Helvetica</vt:lpstr>
      <vt:lpstr>Wingdings</vt:lpstr>
      <vt:lpstr>JuxtaposeVTI</vt:lpstr>
      <vt:lpstr>Office Theme</vt:lpstr>
      <vt:lpstr>Digital Solutions</vt:lpstr>
      <vt:lpstr>Climate Facts</vt:lpstr>
      <vt:lpstr>Contents</vt:lpstr>
      <vt:lpstr>Task Breakdown</vt:lpstr>
      <vt:lpstr>Constraints</vt:lpstr>
      <vt:lpstr>Criteria</vt:lpstr>
      <vt:lpstr>Introduction</vt:lpstr>
      <vt:lpstr>Misinformation</vt:lpstr>
      <vt:lpstr>User Story</vt:lpstr>
      <vt:lpstr>Existing Solution</vt:lpstr>
      <vt:lpstr>Data Story</vt:lpstr>
      <vt:lpstr>Datasets</vt:lpstr>
      <vt:lpstr>Data Dictionary</vt:lpstr>
      <vt:lpstr>Sample data</vt:lpstr>
      <vt:lpstr>Proposed Solution</vt:lpstr>
      <vt:lpstr>Wireframes</vt:lpstr>
      <vt:lpstr>Wireframes</vt:lpstr>
      <vt:lpstr>PowerPoint Presentation</vt:lpstr>
      <vt:lpstr>Algorithms</vt:lpstr>
      <vt:lpstr>Prototype</vt:lpstr>
      <vt:lpstr>PowerPoint Presentation</vt:lpstr>
      <vt:lpstr>PowerPoint Presentation</vt:lpstr>
      <vt:lpstr>Conclusion</vt:lpstr>
      <vt:lpstr>Evaluation</vt:lpstr>
      <vt:lpstr>Evaluation</vt:lpstr>
      <vt:lpstr>Recommendations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Solutions</dc:title>
  <dc:creator>Riley Hampson</dc:creator>
  <cp:lastModifiedBy>HAMPSON, Riley</cp:lastModifiedBy>
  <cp:revision>102</cp:revision>
  <dcterms:created xsi:type="dcterms:W3CDTF">2024-02-11T11:36:58Z</dcterms:created>
  <dcterms:modified xsi:type="dcterms:W3CDTF">2024-02-18T22:28:00Z</dcterms:modified>
</cp:coreProperties>
</file>